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304" r:id="rId3"/>
    <p:sldId id="307" r:id="rId4"/>
    <p:sldId id="258" r:id="rId5"/>
    <p:sldId id="261" r:id="rId6"/>
    <p:sldId id="308" r:id="rId7"/>
    <p:sldId id="309" r:id="rId8"/>
    <p:sldId id="310" r:id="rId9"/>
    <p:sldId id="265" r:id="rId10"/>
    <p:sldId id="311" r:id="rId11"/>
    <p:sldId id="312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81" r:id="rId21"/>
    <p:sldId id="277" r:id="rId22"/>
    <p:sldId id="278" r:id="rId23"/>
    <p:sldId id="280" r:id="rId24"/>
    <p:sldId id="282" r:id="rId25"/>
    <p:sldId id="283" r:id="rId26"/>
    <p:sldId id="305" r:id="rId27"/>
    <p:sldId id="279" r:id="rId28"/>
    <p:sldId id="284" r:id="rId29"/>
    <p:sldId id="285" r:id="rId30"/>
    <p:sldId id="286" r:id="rId31"/>
    <p:sldId id="288" r:id="rId32"/>
    <p:sldId id="290" r:id="rId33"/>
    <p:sldId id="291" r:id="rId34"/>
    <p:sldId id="292" r:id="rId35"/>
    <p:sldId id="293" r:id="rId36"/>
    <p:sldId id="296" r:id="rId37"/>
    <p:sldId id="295" r:id="rId38"/>
    <p:sldId id="299" r:id="rId39"/>
    <p:sldId id="297" r:id="rId40"/>
    <p:sldId id="294" r:id="rId41"/>
    <p:sldId id="298" r:id="rId42"/>
    <p:sldId id="300" r:id="rId43"/>
    <p:sldId id="301" r:id="rId44"/>
    <p:sldId id="302" r:id="rId45"/>
    <p:sldId id="303" r:id="rId46"/>
    <p:sldId id="306" r:id="rId47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575E0-7C27-2DC1-06C1-3203847A1086}" v="61" dt="2023-04-30T08:13:41.441"/>
    <p1510:client id="{387EF57C-AD2C-BF69-9766-D2D5B8FD0FDF}" v="341" dt="2023-04-30T07:56:57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405"/>
  </p:normalViewPr>
  <p:slideViewPr>
    <p:cSldViewPr snapToGrid="0">
      <p:cViewPr varScale="1">
        <p:scale>
          <a:sx n="124" d="100"/>
          <a:sy n="124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A45E0-AA06-4D3E-AC32-7D5F84E70C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106AC2-FC7D-47D4-94C3-F30C8A49AA5E}">
      <dgm:prSet/>
      <dgm:spPr/>
      <dgm:t>
        <a:bodyPr/>
        <a:lstStyle/>
        <a:p>
          <a:r>
            <a:rPr lang="en-US"/>
            <a:t>Temporal Action Localization.</a:t>
          </a:r>
        </a:p>
      </dgm:t>
    </dgm:pt>
    <dgm:pt modelId="{A1E3EE10-4EF1-46C5-9AD7-4D20153591BA}" type="parTrans" cxnId="{07137240-13B0-4324-AAC4-EEE7C3CCE07E}">
      <dgm:prSet/>
      <dgm:spPr/>
      <dgm:t>
        <a:bodyPr/>
        <a:lstStyle/>
        <a:p>
          <a:endParaRPr lang="en-US"/>
        </a:p>
      </dgm:t>
    </dgm:pt>
    <dgm:pt modelId="{C8ECF54F-43B3-4CC9-8E62-D7DC1D278C79}" type="sibTrans" cxnId="{07137240-13B0-4324-AAC4-EEE7C3CCE07E}">
      <dgm:prSet/>
      <dgm:spPr/>
      <dgm:t>
        <a:bodyPr/>
        <a:lstStyle/>
        <a:p>
          <a:endParaRPr lang="en-US"/>
        </a:p>
      </dgm:t>
    </dgm:pt>
    <dgm:pt modelId="{5B16AB17-6CE0-4C76-B5D8-8E97A7B6466E}">
      <dgm:prSet/>
      <dgm:spPr/>
      <dgm:t>
        <a:bodyPr/>
        <a:lstStyle/>
        <a:p>
          <a:r>
            <a:rPr lang="en-US" b="1"/>
            <a:t>Audivisual recognition.</a:t>
          </a:r>
          <a:endParaRPr lang="en-US"/>
        </a:p>
      </dgm:t>
    </dgm:pt>
    <dgm:pt modelId="{8D134CE6-100A-4163-9EC6-E3D57199FCE1}" type="parTrans" cxnId="{9AC48CEE-546F-439F-976F-31C98F45FB11}">
      <dgm:prSet/>
      <dgm:spPr/>
      <dgm:t>
        <a:bodyPr/>
        <a:lstStyle/>
        <a:p>
          <a:endParaRPr lang="en-US"/>
        </a:p>
      </dgm:t>
    </dgm:pt>
    <dgm:pt modelId="{0FED4DBA-58E6-4EE6-8265-63DB7CDCF722}" type="sibTrans" cxnId="{9AC48CEE-546F-439F-976F-31C98F45FB11}">
      <dgm:prSet/>
      <dgm:spPr/>
      <dgm:t>
        <a:bodyPr/>
        <a:lstStyle/>
        <a:p>
          <a:endParaRPr lang="en-US"/>
        </a:p>
      </dgm:t>
    </dgm:pt>
    <dgm:pt modelId="{0968B2E4-032F-4F16-84E4-3D8A08BAB847}">
      <dgm:prSet/>
      <dgm:spPr/>
      <dgm:t>
        <a:bodyPr/>
        <a:lstStyle/>
        <a:p>
          <a:r>
            <a:rPr lang="en-US"/>
            <a:t>Creative Video.</a:t>
          </a:r>
        </a:p>
      </dgm:t>
    </dgm:pt>
    <dgm:pt modelId="{D873E879-4E39-4111-A29E-3B3AA6FC735D}" type="parTrans" cxnId="{17BEE821-4828-40E6-94F9-135E2932102A}">
      <dgm:prSet/>
      <dgm:spPr/>
      <dgm:t>
        <a:bodyPr/>
        <a:lstStyle/>
        <a:p>
          <a:endParaRPr lang="en-US"/>
        </a:p>
      </dgm:t>
    </dgm:pt>
    <dgm:pt modelId="{FD615947-AF04-469F-AF0A-84C0745F8148}" type="sibTrans" cxnId="{17BEE821-4828-40E6-94F9-135E2932102A}">
      <dgm:prSet/>
      <dgm:spPr/>
      <dgm:t>
        <a:bodyPr/>
        <a:lstStyle/>
        <a:p>
          <a:endParaRPr lang="en-US"/>
        </a:p>
      </dgm:t>
    </dgm:pt>
    <dgm:pt modelId="{8F4C4690-77EB-4A0D-BED9-700CD496B6D8}">
      <dgm:prSet/>
      <dgm:spPr/>
      <dgm:t>
        <a:bodyPr/>
        <a:lstStyle/>
        <a:p>
          <a:r>
            <a:rPr lang="en-US" b="1"/>
            <a:t>Video Continual Learning.</a:t>
          </a:r>
          <a:endParaRPr lang="en-US"/>
        </a:p>
      </dgm:t>
    </dgm:pt>
    <dgm:pt modelId="{EB03C41E-5C53-4B08-BB81-0CEAC41135F4}" type="parTrans" cxnId="{FCF35EC6-3815-45A5-BE8B-A82BDE805058}">
      <dgm:prSet/>
      <dgm:spPr/>
      <dgm:t>
        <a:bodyPr/>
        <a:lstStyle/>
        <a:p>
          <a:endParaRPr lang="en-US"/>
        </a:p>
      </dgm:t>
    </dgm:pt>
    <dgm:pt modelId="{562E1C03-C5CE-4C91-9309-303C00F798D5}" type="sibTrans" cxnId="{FCF35EC6-3815-45A5-BE8B-A82BDE805058}">
      <dgm:prSet/>
      <dgm:spPr/>
      <dgm:t>
        <a:bodyPr/>
        <a:lstStyle/>
        <a:p>
          <a:endParaRPr lang="en-US"/>
        </a:p>
      </dgm:t>
    </dgm:pt>
    <dgm:pt modelId="{F2A82DBE-B37A-4883-BEDE-B3701590E34B}">
      <dgm:prSet/>
      <dgm:spPr/>
      <dgm:t>
        <a:bodyPr/>
        <a:lstStyle/>
        <a:p>
          <a:r>
            <a:rPr lang="en-US"/>
            <a:t>Video Language Grounding.</a:t>
          </a:r>
        </a:p>
      </dgm:t>
    </dgm:pt>
    <dgm:pt modelId="{9D4FEEB4-8B4F-4E12-8658-554F7478E8A9}" type="parTrans" cxnId="{9ECF886B-40FF-4CF6-9A70-2A7A2EC4A71F}">
      <dgm:prSet/>
      <dgm:spPr/>
      <dgm:t>
        <a:bodyPr/>
        <a:lstStyle/>
        <a:p>
          <a:endParaRPr lang="en-US"/>
        </a:p>
      </dgm:t>
    </dgm:pt>
    <dgm:pt modelId="{D65AAD9D-75D9-4181-9745-2E96E31C3171}" type="sibTrans" cxnId="{9ECF886B-40FF-4CF6-9A70-2A7A2EC4A71F}">
      <dgm:prSet/>
      <dgm:spPr/>
      <dgm:t>
        <a:bodyPr/>
        <a:lstStyle/>
        <a:p>
          <a:endParaRPr lang="en-US"/>
        </a:p>
      </dgm:t>
    </dgm:pt>
    <dgm:pt modelId="{1773E1C9-2E27-4D1D-A441-513375AA690C}">
      <dgm:prSet/>
      <dgm:spPr/>
      <dgm:t>
        <a:bodyPr/>
        <a:lstStyle/>
        <a:p>
          <a:r>
            <a:rPr lang="en-US"/>
            <a:t>Large Scale Video Pretraining.</a:t>
          </a:r>
        </a:p>
      </dgm:t>
    </dgm:pt>
    <dgm:pt modelId="{4E2D0366-E888-470B-A90C-05D4ABFD564E}" type="parTrans" cxnId="{01B6CD77-C917-4D93-852B-C7EB32AD3BB8}">
      <dgm:prSet/>
      <dgm:spPr/>
      <dgm:t>
        <a:bodyPr/>
        <a:lstStyle/>
        <a:p>
          <a:endParaRPr lang="en-US"/>
        </a:p>
      </dgm:t>
    </dgm:pt>
    <dgm:pt modelId="{249BF41D-ED96-4EB8-99A4-8C90E09CC0BC}" type="sibTrans" cxnId="{01B6CD77-C917-4D93-852B-C7EB32AD3BB8}">
      <dgm:prSet/>
      <dgm:spPr/>
      <dgm:t>
        <a:bodyPr/>
        <a:lstStyle/>
        <a:p>
          <a:endParaRPr lang="en-US"/>
        </a:p>
      </dgm:t>
    </dgm:pt>
    <dgm:pt modelId="{1BC4ED63-272B-427A-82B1-F6E95DCC5B92}" type="pres">
      <dgm:prSet presAssocID="{3F7A45E0-AA06-4D3E-AC32-7D5F84E70CAD}" presName="diagram" presStyleCnt="0">
        <dgm:presLayoutVars>
          <dgm:dir/>
          <dgm:resizeHandles val="exact"/>
        </dgm:presLayoutVars>
      </dgm:prSet>
      <dgm:spPr/>
    </dgm:pt>
    <dgm:pt modelId="{A0CB5A8E-6F1E-498F-BC64-6A665325E9A0}" type="pres">
      <dgm:prSet presAssocID="{A2106AC2-FC7D-47D4-94C3-F30C8A49AA5E}" presName="node" presStyleLbl="node1" presStyleIdx="0" presStyleCnt="6">
        <dgm:presLayoutVars>
          <dgm:bulletEnabled val="1"/>
        </dgm:presLayoutVars>
      </dgm:prSet>
      <dgm:spPr/>
    </dgm:pt>
    <dgm:pt modelId="{62344004-32C0-43C1-906D-4D1371441EC7}" type="pres">
      <dgm:prSet presAssocID="{C8ECF54F-43B3-4CC9-8E62-D7DC1D278C79}" presName="sibTrans" presStyleCnt="0"/>
      <dgm:spPr/>
    </dgm:pt>
    <dgm:pt modelId="{114051AE-527A-4078-8BC8-D27748800E6E}" type="pres">
      <dgm:prSet presAssocID="{5B16AB17-6CE0-4C76-B5D8-8E97A7B6466E}" presName="node" presStyleLbl="node1" presStyleIdx="1" presStyleCnt="6">
        <dgm:presLayoutVars>
          <dgm:bulletEnabled val="1"/>
        </dgm:presLayoutVars>
      </dgm:prSet>
      <dgm:spPr/>
    </dgm:pt>
    <dgm:pt modelId="{045C7DF1-0C27-433B-9C64-61722C830A75}" type="pres">
      <dgm:prSet presAssocID="{0FED4DBA-58E6-4EE6-8265-63DB7CDCF722}" presName="sibTrans" presStyleCnt="0"/>
      <dgm:spPr/>
    </dgm:pt>
    <dgm:pt modelId="{C44D98DD-4223-4529-8CB7-3877390A31A6}" type="pres">
      <dgm:prSet presAssocID="{0968B2E4-032F-4F16-84E4-3D8A08BAB847}" presName="node" presStyleLbl="node1" presStyleIdx="2" presStyleCnt="6">
        <dgm:presLayoutVars>
          <dgm:bulletEnabled val="1"/>
        </dgm:presLayoutVars>
      </dgm:prSet>
      <dgm:spPr/>
    </dgm:pt>
    <dgm:pt modelId="{91C01331-7DFD-4FF4-AB26-CC75C910B908}" type="pres">
      <dgm:prSet presAssocID="{FD615947-AF04-469F-AF0A-84C0745F8148}" presName="sibTrans" presStyleCnt="0"/>
      <dgm:spPr/>
    </dgm:pt>
    <dgm:pt modelId="{8BC64B29-E12C-4D07-B4DF-6DAFE0B20972}" type="pres">
      <dgm:prSet presAssocID="{8F4C4690-77EB-4A0D-BED9-700CD496B6D8}" presName="node" presStyleLbl="node1" presStyleIdx="3" presStyleCnt="6">
        <dgm:presLayoutVars>
          <dgm:bulletEnabled val="1"/>
        </dgm:presLayoutVars>
      </dgm:prSet>
      <dgm:spPr/>
    </dgm:pt>
    <dgm:pt modelId="{0793B637-5662-44F2-9B2C-D3295F62C336}" type="pres">
      <dgm:prSet presAssocID="{562E1C03-C5CE-4C91-9309-303C00F798D5}" presName="sibTrans" presStyleCnt="0"/>
      <dgm:spPr/>
    </dgm:pt>
    <dgm:pt modelId="{2902F9A5-E1FC-49B1-B28A-2461EF8E86BF}" type="pres">
      <dgm:prSet presAssocID="{F2A82DBE-B37A-4883-BEDE-B3701590E34B}" presName="node" presStyleLbl="node1" presStyleIdx="4" presStyleCnt="6">
        <dgm:presLayoutVars>
          <dgm:bulletEnabled val="1"/>
        </dgm:presLayoutVars>
      </dgm:prSet>
      <dgm:spPr/>
    </dgm:pt>
    <dgm:pt modelId="{9140F71D-5887-4B9A-90EF-6DA751F01F8F}" type="pres">
      <dgm:prSet presAssocID="{D65AAD9D-75D9-4181-9745-2E96E31C3171}" presName="sibTrans" presStyleCnt="0"/>
      <dgm:spPr/>
    </dgm:pt>
    <dgm:pt modelId="{B7F2CC3E-B990-438A-A03E-76D793A4F9A1}" type="pres">
      <dgm:prSet presAssocID="{1773E1C9-2E27-4D1D-A441-513375AA690C}" presName="node" presStyleLbl="node1" presStyleIdx="5" presStyleCnt="6">
        <dgm:presLayoutVars>
          <dgm:bulletEnabled val="1"/>
        </dgm:presLayoutVars>
      </dgm:prSet>
      <dgm:spPr/>
    </dgm:pt>
  </dgm:ptLst>
  <dgm:cxnLst>
    <dgm:cxn modelId="{21837B06-EE35-428D-ABA9-A66CA50AB35C}" type="presOf" srcId="{5B16AB17-6CE0-4C76-B5D8-8E97A7B6466E}" destId="{114051AE-527A-4078-8BC8-D27748800E6E}" srcOrd="0" destOrd="0" presId="urn:microsoft.com/office/officeart/2005/8/layout/default"/>
    <dgm:cxn modelId="{17BEE821-4828-40E6-94F9-135E2932102A}" srcId="{3F7A45E0-AA06-4D3E-AC32-7D5F84E70CAD}" destId="{0968B2E4-032F-4F16-84E4-3D8A08BAB847}" srcOrd="2" destOrd="0" parTransId="{D873E879-4E39-4111-A29E-3B3AA6FC735D}" sibTransId="{FD615947-AF04-469F-AF0A-84C0745F8148}"/>
    <dgm:cxn modelId="{07137240-13B0-4324-AAC4-EEE7C3CCE07E}" srcId="{3F7A45E0-AA06-4D3E-AC32-7D5F84E70CAD}" destId="{A2106AC2-FC7D-47D4-94C3-F30C8A49AA5E}" srcOrd="0" destOrd="0" parTransId="{A1E3EE10-4EF1-46C5-9AD7-4D20153591BA}" sibTransId="{C8ECF54F-43B3-4CC9-8E62-D7DC1D278C79}"/>
    <dgm:cxn modelId="{9ECF886B-40FF-4CF6-9A70-2A7A2EC4A71F}" srcId="{3F7A45E0-AA06-4D3E-AC32-7D5F84E70CAD}" destId="{F2A82DBE-B37A-4883-BEDE-B3701590E34B}" srcOrd="4" destOrd="0" parTransId="{9D4FEEB4-8B4F-4E12-8658-554F7478E8A9}" sibTransId="{D65AAD9D-75D9-4181-9745-2E96E31C3171}"/>
    <dgm:cxn modelId="{B8060A74-F0C3-453C-ACC0-1978DA6CE437}" type="presOf" srcId="{F2A82DBE-B37A-4883-BEDE-B3701590E34B}" destId="{2902F9A5-E1FC-49B1-B28A-2461EF8E86BF}" srcOrd="0" destOrd="0" presId="urn:microsoft.com/office/officeart/2005/8/layout/default"/>
    <dgm:cxn modelId="{01B6CD77-C917-4D93-852B-C7EB32AD3BB8}" srcId="{3F7A45E0-AA06-4D3E-AC32-7D5F84E70CAD}" destId="{1773E1C9-2E27-4D1D-A441-513375AA690C}" srcOrd="5" destOrd="0" parTransId="{4E2D0366-E888-470B-A90C-05D4ABFD564E}" sibTransId="{249BF41D-ED96-4EB8-99A4-8C90E09CC0BC}"/>
    <dgm:cxn modelId="{2CFE409C-37BC-43D3-B9A6-CE727B9BD7A5}" type="presOf" srcId="{A2106AC2-FC7D-47D4-94C3-F30C8A49AA5E}" destId="{A0CB5A8E-6F1E-498F-BC64-6A665325E9A0}" srcOrd="0" destOrd="0" presId="urn:microsoft.com/office/officeart/2005/8/layout/default"/>
    <dgm:cxn modelId="{FCF35EC6-3815-45A5-BE8B-A82BDE805058}" srcId="{3F7A45E0-AA06-4D3E-AC32-7D5F84E70CAD}" destId="{8F4C4690-77EB-4A0D-BED9-700CD496B6D8}" srcOrd="3" destOrd="0" parTransId="{EB03C41E-5C53-4B08-BB81-0CEAC41135F4}" sibTransId="{562E1C03-C5CE-4C91-9309-303C00F798D5}"/>
    <dgm:cxn modelId="{C20CB9DB-391E-4E35-BD62-7F79359BD010}" type="presOf" srcId="{3F7A45E0-AA06-4D3E-AC32-7D5F84E70CAD}" destId="{1BC4ED63-272B-427A-82B1-F6E95DCC5B92}" srcOrd="0" destOrd="0" presId="urn:microsoft.com/office/officeart/2005/8/layout/default"/>
    <dgm:cxn modelId="{65CC69DC-2B6E-40B8-82E8-3A2B15C87E1B}" type="presOf" srcId="{1773E1C9-2E27-4D1D-A441-513375AA690C}" destId="{B7F2CC3E-B990-438A-A03E-76D793A4F9A1}" srcOrd="0" destOrd="0" presId="urn:microsoft.com/office/officeart/2005/8/layout/default"/>
    <dgm:cxn modelId="{CE187CEA-30EA-45F4-97E3-73AD1E57FC00}" type="presOf" srcId="{0968B2E4-032F-4F16-84E4-3D8A08BAB847}" destId="{C44D98DD-4223-4529-8CB7-3877390A31A6}" srcOrd="0" destOrd="0" presId="urn:microsoft.com/office/officeart/2005/8/layout/default"/>
    <dgm:cxn modelId="{9AC48CEE-546F-439F-976F-31C98F45FB11}" srcId="{3F7A45E0-AA06-4D3E-AC32-7D5F84E70CAD}" destId="{5B16AB17-6CE0-4C76-B5D8-8E97A7B6466E}" srcOrd="1" destOrd="0" parTransId="{8D134CE6-100A-4163-9EC6-E3D57199FCE1}" sibTransId="{0FED4DBA-58E6-4EE6-8265-63DB7CDCF722}"/>
    <dgm:cxn modelId="{82FA63F1-D9E4-4BE9-8CF5-61EE2AB79E29}" type="presOf" srcId="{8F4C4690-77EB-4A0D-BED9-700CD496B6D8}" destId="{8BC64B29-E12C-4D07-B4DF-6DAFE0B20972}" srcOrd="0" destOrd="0" presId="urn:microsoft.com/office/officeart/2005/8/layout/default"/>
    <dgm:cxn modelId="{198D7715-7FD0-41FD-A75E-FC8790584CB1}" type="presParOf" srcId="{1BC4ED63-272B-427A-82B1-F6E95DCC5B92}" destId="{A0CB5A8E-6F1E-498F-BC64-6A665325E9A0}" srcOrd="0" destOrd="0" presId="urn:microsoft.com/office/officeart/2005/8/layout/default"/>
    <dgm:cxn modelId="{7ABD4902-00E7-42C1-A2B4-815029BE1F04}" type="presParOf" srcId="{1BC4ED63-272B-427A-82B1-F6E95DCC5B92}" destId="{62344004-32C0-43C1-906D-4D1371441EC7}" srcOrd="1" destOrd="0" presId="urn:microsoft.com/office/officeart/2005/8/layout/default"/>
    <dgm:cxn modelId="{5ABA35A8-25EC-455F-9826-1863A20B17B0}" type="presParOf" srcId="{1BC4ED63-272B-427A-82B1-F6E95DCC5B92}" destId="{114051AE-527A-4078-8BC8-D27748800E6E}" srcOrd="2" destOrd="0" presId="urn:microsoft.com/office/officeart/2005/8/layout/default"/>
    <dgm:cxn modelId="{B49086CD-9B82-4520-B0DB-5B073A89E685}" type="presParOf" srcId="{1BC4ED63-272B-427A-82B1-F6E95DCC5B92}" destId="{045C7DF1-0C27-433B-9C64-61722C830A75}" srcOrd="3" destOrd="0" presId="urn:microsoft.com/office/officeart/2005/8/layout/default"/>
    <dgm:cxn modelId="{0F36645B-3F5C-405F-A211-910A2D660A5C}" type="presParOf" srcId="{1BC4ED63-272B-427A-82B1-F6E95DCC5B92}" destId="{C44D98DD-4223-4529-8CB7-3877390A31A6}" srcOrd="4" destOrd="0" presId="urn:microsoft.com/office/officeart/2005/8/layout/default"/>
    <dgm:cxn modelId="{A2D359F1-6C2E-4A95-9E15-9458EB57EAFD}" type="presParOf" srcId="{1BC4ED63-272B-427A-82B1-F6E95DCC5B92}" destId="{91C01331-7DFD-4FF4-AB26-CC75C910B908}" srcOrd="5" destOrd="0" presId="urn:microsoft.com/office/officeart/2005/8/layout/default"/>
    <dgm:cxn modelId="{D4C81F3C-F97E-405E-A78F-AF4479E61567}" type="presParOf" srcId="{1BC4ED63-272B-427A-82B1-F6E95DCC5B92}" destId="{8BC64B29-E12C-4D07-B4DF-6DAFE0B20972}" srcOrd="6" destOrd="0" presId="urn:microsoft.com/office/officeart/2005/8/layout/default"/>
    <dgm:cxn modelId="{9CCA48FA-BAB2-417B-83B1-8F9F8AB045FF}" type="presParOf" srcId="{1BC4ED63-272B-427A-82B1-F6E95DCC5B92}" destId="{0793B637-5662-44F2-9B2C-D3295F62C336}" srcOrd="7" destOrd="0" presId="urn:microsoft.com/office/officeart/2005/8/layout/default"/>
    <dgm:cxn modelId="{CDA68434-C6EF-4071-A617-70D950F804BE}" type="presParOf" srcId="{1BC4ED63-272B-427A-82B1-F6E95DCC5B92}" destId="{2902F9A5-E1FC-49B1-B28A-2461EF8E86BF}" srcOrd="8" destOrd="0" presId="urn:microsoft.com/office/officeart/2005/8/layout/default"/>
    <dgm:cxn modelId="{41B6B007-00FC-4A70-8E11-EE8583FA345E}" type="presParOf" srcId="{1BC4ED63-272B-427A-82B1-F6E95DCC5B92}" destId="{9140F71D-5887-4B9A-90EF-6DA751F01F8F}" srcOrd="9" destOrd="0" presId="urn:microsoft.com/office/officeart/2005/8/layout/default"/>
    <dgm:cxn modelId="{6BC64479-76D2-439D-892F-C329C11431DA}" type="presParOf" srcId="{1BC4ED63-272B-427A-82B1-F6E95DCC5B92}" destId="{B7F2CC3E-B990-438A-A03E-76D793A4F9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7A45E0-AA06-4D3E-AC32-7D5F84E70C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106AC2-FC7D-47D4-94C3-F30C8A49AA5E}">
      <dgm:prSet/>
      <dgm:spPr/>
      <dgm:t>
        <a:bodyPr/>
        <a:lstStyle/>
        <a:p>
          <a:r>
            <a:rPr lang="en-US"/>
            <a:t>Temporal Action Localization.</a:t>
          </a:r>
        </a:p>
      </dgm:t>
    </dgm:pt>
    <dgm:pt modelId="{A1E3EE10-4EF1-46C5-9AD7-4D20153591BA}" type="parTrans" cxnId="{07137240-13B0-4324-AAC4-EEE7C3CCE07E}">
      <dgm:prSet/>
      <dgm:spPr/>
      <dgm:t>
        <a:bodyPr/>
        <a:lstStyle/>
        <a:p>
          <a:endParaRPr lang="en-US"/>
        </a:p>
      </dgm:t>
    </dgm:pt>
    <dgm:pt modelId="{C8ECF54F-43B3-4CC9-8E62-D7DC1D278C79}" type="sibTrans" cxnId="{07137240-13B0-4324-AAC4-EEE7C3CCE07E}">
      <dgm:prSet/>
      <dgm:spPr/>
      <dgm:t>
        <a:bodyPr/>
        <a:lstStyle/>
        <a:p>
          <a:endParaRPr lang="en-US"/>
        </a:p>
      </dgm:t>
    </dgm:pt>
    <dgm:pt modelId="{5B16AB17-6CE0-4C76-B5D8-8E97A7B6466E}">
      <dgm:prSet/>
      <dgm:spPr/>
      <dgm:t>
        <a:bodyPr/>
        <a:lstStyle/>
        <a:p>
          <a:r>
            <a:rPr lang="en-US" b="1"/>
            <a:t>Audivisual recognition.</a:t>
          </a:r>
          <a:endParaRPr lang="en-US"/>
        </a:p>
      </dgm:t>
    </dgm:pt>
    <dgm:pt modelId="{8D134CE6-100A-4163-9EC6-E3D57199FCE1}" type="parTrans" cxnId="{9AC48CEE-546F-439F-976F-31C98F45FB11}">
      <dgm:prSet/>
      <dgm:spPr/>
      <dgm:t>
        <a:bodyPr/>
        <a:lstStyle/>
        <a:p>
          <a:endParaRPr lang="en-US"/>
        </a:p>
      </dgm:t>
    </dgm:pt>
    <dgm:pt modelId="{0FED4DBA-58E6-4EE6-8265-63DB7CDCF722}" type="sibTrans" cxnId="{9AC48CEE-546F-439F-976F-31C98F45FB11}">
      <dgm:prSet/>
      <dgm:spPr/>
      <dgm:t>
        <a:bodyPr/>
        <a:lstStyle/>
        <a:p>
          <a:endParaRPr lang="en-US"/>
        </a:p>
      </dgm:t>
    </dgm:pt>
    <dgm:pt modelId="{0968B2E4-032F-4F16-84E4-3D8A08BAB847}">
      <dgm:prSet/>
      <dgm:spPr/>
      <dgm:t>
        <a:bodyPr/>
        <a:lstStyle/>
        <a:p>
          <a:r>
            <a:rPr lang="en-US"/>
            <a:t>Creative Video.</a:t>
          </a:r>
        </a:p>
      </dgm:t>
    </dgm:pt>
    <dgm:pt modelId="{D873E879-4E39-4111-A29E-3B3AA6FC735D}" type="parTrans" cxnId="{17BEE821-4828-40E6-94F9-135E2932102A}">
      <dgm:prSet/>
      <dgm:spPr/>
      <dgm:t>
        <a:bodyPr/>
        <a:lstStyle/>
        <a:p>
          <a:endParaRPr lang="en-US"/>
        </a:p>
      </dgm:t>
    </dgm:pt>
    <dgm:pt modelId="{FD615947-AF04-469F-AF0A-84C0745F8148}" type="sibTrans" cxnId="{17BEE821-4828-40E6-94F9-135E2932102A}">
      <dgm:prSet/>
      <dgm:spPr/>
      <dgm:t>
        <a:bodyPr/>
        <a:lstStyle/>
        <a:p>
          <a:endParaRPr lang="en-US"/>
        </a:p>
      </dgm:t>
    </dgm:pt>
    <dgm:pt modelId="{8F4C4690-77EB-4A0D-BED9-700CD496B6D8}">
      <dgm:prSet/>
      <dgm:spPr/>
      <dgm:t>
        <a:bodyPr/>
        <a:lstStyle/>
        <a:p>
          <a:r>
            <a:rPr lang="en-US" b="1"/>
            <a:t>Video Continual Learning.</a:t>
          </a:r>
          <a:endParaRPr lang="en-US"/>
        </a:p>
      </dgm:t>
    </dgm:pt>
    <dgm:pt modelId="{EB03C41E-5C53-4B08-BB81-0CEAC41135F4}" type="parTrans" cxnId="{FCF35EC6-3815-45A5-BE8B-A82BDE805058}">
      <dgm:prSet/>
      <dgm:spPr/>
      <dgm:t>
        <a:bodyPr/>
        <a:lstStyle/>
        <a:p>
          <a:endParaRPr lang="en-US"/>
        </a:p>
      </dgm:t>
    </dgm:pt>
    <dgm:pt modelId="{562E1C03-C5CE-4C91-9309-303C00F798D5}" type="sibTrans" cxnId="{FCF35EC6-3815-45A5-BE8B-A82BDE805058}">
      <dgm:prSet/>
      <dgm:spPr/>
      <dgm:t>
        <a:bodyPr/>
        <a:lstStyle/>
        <a:p>
          <a:endParaRPr lang="en-US"/>
        </a:p>
      </dgm:t>
    </dgm:pt>
    <dgm:pt modelId="{F2A82DBE-B37A-4883-BEDE-B3701590E34B}">
      <dgm:prSet/>
      <dgm:spPr/>
      <dgm:t>
        <a:bodyPr/>
        <a:lstStyle/>
        <a:p>
          <a:r>
            <a:rPr lang="en-US"/>
            <a:t>Video Language Grounding.</a:t>
          </a:r>
        </a:p>
      </dgm:t>
    </dgm:pt>
    <dgm:pt modelId="{9D4FEEB4-8B4F-4E12-8658-554F7478E8A9}" type="parTrans" cxnId="{9ECF886B-40FF-4CF6-9A70-2A7A2EC4A71F}">
      <dgm:prSet/>
      <dgm:spPr/>
      <dgm:t>
        <a:bodyPr/>
        <a:lstStyle/>
        <a:p>
          <a:endParaRPr lang="en-US"/>
        </a:p>
      </dgm:t>
    </dgm:pt>
    <dgm:pt modelId="{D65AAD9D-75D9-4181-9745-2E96E31C3171}" type="sibTrans" cxnId="{9ECF886B-40FF-4CF6-9A70-2A7A2EC4A71F}">
      <dgm:prSet/>
      <dgm:spPr/>
      <dgm:t>
        <a:bodyPr/>
        <a:lstStyle/>
        <a:p>
          <a:endParaRPr lang="en-US"/>
        </a:p>
      </dgm:t>
    </dgm:pt>
    <dgm:pt modelId="{1773E1C9-2E27-4D1D-A441-513375AA690C}">
      <dgm:prSet/>
      <dgm:spPr/>
      <dgm:t>
        <a:bodyPr/>
        <a:lstStyle/>
        <a:p>
          <a:r>
            <a:rPr lang="en-US"/>
            <a:t>Large Scale Video Pretraining.</a:t>
          </a:r>
        </a:p>
      </dgm:t>
    </dgm:pt>
    <dgm:pt modelId="{4E2D0366-E888-470B-A90C-05D4ABFD564E}" type="parTrans" cxnId="{01B6CD77-C917-4D93-852B-C7EB32AD3BB8}">
      <dgm:prSet/>
      <dgm:spPr/>
      <dgm:t>
        <a:bodyPr/>
        <a:lstStyle/>
        <a:p>
          <a:endParaRPr lang="en-US"/>
        </a:p>
      </dgm:t>
    </dgm:pt>
    <dgm:pt modelId="{249BF41D-ED96-4EB8-99A4-8C90E09CC0BC}" type="sibTrans" cxnId="{01B6CD77-C917-4D93-852B-C7EB32AD3BB8}">
      <dgm:prSet/>
      <dgm:spPr/>
      <dgm:t>
        <a:bodyPr/>
        <a:lstStyle/>
        <a:p>
          <a:endParaRPr lang="en-US"/>
        </a:p>
      </dgm:t>
    </dgm:pt>
    <dgm:pt modelId="{1BC4ED63-272B-427A-82B1-F6E95DCC5B92}" type="pres">
      <dgm:prSet presAssocID="{3F7A45E0-AA06-4D3E-AC32-7D5F84E70CAD}" presName="diagram" presStyleCnt="0">
        <dgm:presLayoutVars>
          <dgm:dir/>
          <dgm:resizeHandles val="exact"/>
        </dgm:presLayoutVars>
      </dgm:prSet>
      <dgm:spPr/>
    </dgm:pt>
    <dgm:pt modelId="{A0CB5A8E-6F1E-498F-BC64-6A665325E9A0}" type="pres">
      <dgm:prSet presAssocID="{A2106AC2-FC7D-47D4-94C3-F30C8A49AA5E}" presName="node" presStyleLbl="node1" presStyleIdx="0" presStyleCnt="6">
        <dgm:presLayoutVars>
          <dgm:bulletEnabled val="1"/>
        </dgm:presLayoutVars>
      </dgm:prSet>
      <dgm:spPr/>
    </dgm:pt>
    <dgm:pt modelId="{62344004-32C0-43C1-906D-4D1371441EC7}" type="pres">
      <dgm:prSet presAssocID="{C8ECF54F-43B3-4CC9-8E62-D7DC1D278C79}" presName="sibTrans" presStyleCnt="0"/>
      <dgm:spPr/>
    </dgm:pt>
    <dgm:pt modelId="{114051AE-527A-4078-8BC8-D27748800E6E}" type="pres">
      <dgm:prSet presAssocID="{5B16AB17-6CE0-4C76-B5D8-8E97A7B6466E}" presName="node" presStyleLbl="node1" presStyleIdx="1" presStyleCnt="6">
        <dgm:presLayoutVars>
          <dgm:bulletEnabled val="1"/>
        </dgm:presLayoutVars>
      </dgm:prSet>
      <dgm:spPr/>
    </dgm:pt>
    <dgm:pt modelId="{045C7DF1-0C27-433B-9C64-61722C830A75}" type="pres">
      <dgm:prSet presAssocID="{0FED4DBA-58E6-4EE6-8265-63DB7CDCF722}" presName="sibTrans" presStyleCnt="0"/>
      <dgm:spPr/>
    </dgm:pt>
    <dgm:pt modelId="{C44D98DD-4223-4529-8CB7-3877390A31A6}" type="pres">
      <dgm:prSet presAssocID="{0968B2E4-032F-4F16-84E4-3D8A08BAB847}" presName="node" presStyleLbl="node1" presStyleIdx="2" presStyleCnt="6">
        <dgm:presLayoutVars>
          <dgm:bulletEnabled val="1"/>
        </dgm:presLayoutVars>
      </dgm:prSet>
      <dgm:spPr/>
    </dgm:pt>
    <dgm:pt modelId="{91C01331-7DFD-4FF4-AB26-CC75C910B908}" type="pres">
      <dgm:prSet presAssocID="{FD615947-AF04-469F-AF0A-84C0745F8148}" presName="sibTrans" presStyleCnt="0"/>
      <dgm:spPr/>
    </dgm:pt>
    <dgm:pt modelId="{8BC64B29-E12C-4D07-B4DF-6DAFE0B20972}" type="pres">
      <dgm:prSet presAssocID="{8F4C4690-77EB-4A0D-BED9-700CD496B6D8}" presName="node" presStyleLbl="node1" presStyleIdx="3" presStyleCnt="6">
        <dgm:presLayoutVars>
          <dgm:bulletEnabled val="1"/>
        </dgm:presLayoutVars>
      </dgm:prSet>
      <dgm:spPr/>
    </dgm:pt>
    <dgm:pt modelId="{0793B637-5662-44F2-9B2C-D3295F62C336}" type="pres">
      <dgm:prSet presAssocID="{562E1C03-C5CE-4C91-9309-303C00F798D5}" presName="sibTrans" presStyleCnt="0"/>
      <dgm:spPr/>
    </dgm:pt>
    <dgm:pt modelId="{2902F9A5-E1FC-49B1-B28A-2461EF8E86BF}" type="pres">
      <dgm:prSet presAssocID="{F2A82DBE-B37A-4883-BEDE-B3701590E34B}" presName="node" presStyleLbl="node1" presStyleIdx="4" presStyleCnt="6">
        <dgm:presLayoutVars>
          <dgm:bulletEnabled val="1"/>
        </dgm:presLayoutVars>
      </dgm:prSet>
      <dgm:spPr/>
    </dgm:pt>
    <dgm:pt modelId="{9140F71D-5887-4B9A-90EF-6DA751F01F8F}" type="pres">
      <dgm:prSet presAssocID="{D65AAD9D-75D9-4181-9745-2E96E31C3171}" presName="sibTrans" presStyleCnt="0"/>
      <dgm:spPr/>
    </dgm:pt>
    <dgm:pt modelId="{B7F2CC3E-B990-438A-A03E-76D793A4F9A1}" type="pres">
      <dgm:prSet presAssocID="{1773E1C9-2E27-4D1D-A441-513375AA690C}" presName="node" presStyleLbl="node1" presStyleIdx="5" presStyleCnt="6">
        <dgm:presLayoutVars>
          <dgm:bulletEnabled val="1"/>
        </dgm:presLayoutVars>
      </dgm:prSet>
      <dgm:spPr/>
    </dgm:pt>
  </dgm:ptLst>
  <dgm:cxnLst>
    <dgm:cxn modelId="{21837B06-EE35-428D-ABA9-A66CA50AB35C}" type="presOf" srcId="{5B16AB17-6CE0-4C76-B5D8-8E97A7B6466E}" destId="{114051AE-527A-4078-8BC8-D27748800E6E}" srcOrd="0" destOrd="0" presId="urn:microsoft.com/office/officeart/2005/8/layout/default"/>
    <dgm:cxn modelId="{17BEE821-4828-40E6-94F9-135E2932102A}" srcId="{3F7A45E0-AA06-4D3E-AC32-7D5F84E70CAD}" destId="{0968B2E4-032F-4F16-84E4-3D8A08BAB847}" srcOrd="2" destOrd="0" parTransId="{D873E879-4E39-4111-A29E-3B3AA6FC735D}" sibTransId="{FD615947-AF04-469F-AF0A-84C0745F8148}"/>
    <dgm:cxn modelId="{07137240-13B0-4324-AAC4-EEE7C3CCE07E}" srcId="{3F7A45E0-AA06-4D3E-AC32-7D5F84E70CAD}" destId="{A2106AC2-FC7D-47D4-94C3-F30C8A49AA5E}" srcOrd="0" destOrd="0" parTransId="{A1E3EE10-4EF1-46C5-9AD7-4D20153591BA}" sibTransId="{C8ECF54F-43B3-4CC9-8E62-D7DC1D278C79}"/>
    <dgm:cxn modelId="{9ECF886B-40FF-4CF6-9A70-2A7A2EC4A71F}" srcId="{3F7A45E0-AA06-4D3E-AC32-7D5F84E70CAD}" destId="{F2A82DBE-B37A-4883-BEDE-B3701590E34B}" srcOrd="4" destOrd="0" parTransId="{9D4FEEB4-8B4F-4E12-8658-554F7478E8A9}" sibTransId="{D65AAD9D-75D9-4181-9745-2E96E31C3171}"/>
    <dgm:cxn modelId="{B8060A74-F0C3-453C-ACC0-1978DA6CE437}" type="presOf" srcId="{F2A82DBE-B37A-4883-BEDE-B3701590E34B}" destId="{2902F9A5-E1FC-49B1-B28A-2461EF8E86BF}" srcOrd="0" destOrd="0" presId="urn:microsoft.com/office/officeart/2005/8/layout/default"/>
    <dgm:cxn modelId="{01B6CD77-C917-4D93-852B-C7EB32AD3BB8}" srcId="{3F7A45E0-AA06-4D3E-AC32-7D5F84E70CAD}" destId="{1773E1C9-2E27-4D1D-A441-513375AA690C}" srcOrd="5" destOrd="0" parTransId="{4E2D0366-E888-470B-A90C-05D4ABFD564E}" sibTransId="{249BF41D-ED96-4EB8-99A4-8C90E09CC0BC}"/>
    <dgm:cxn modelId="{2CFE409C-37BC-43D3-B9A6-CE727B9BD7A5}" type="presOf" srcId="{A2106AC2-FC7D-47D4-94C3-F30C8A49AA5E}" destId="{A0CB5A8E-6F1E-498F-BC64-6A665325E9A0}" srcOrd="0" destOrd="0" presId="urn:microsoft.com/office/officeart/2005/8/layout/default"/>
    <dgm:cxn modelId="{FCF35EC6-3815-45A5-BE8B-A82BDE805058}" srcId="{3F7A45E0-AA06-4D3E-AC32-7D5F84E70CAD}" destId="{8F4C4690-77EB-4A0D-BED9-700CD496B6D8}" srcOrd="3" destOrd="0" parTransId="{EB03C41E-5C53-4B08-BB81-0CEAC41135F4}" sibTransId="{562E1C03-C5CE-4C91-9309-303C00F798D5}"/>
    <dgm:cxn modelId="{C20CB9DB-391E-4E35-BD62-7F79359BD010}" type="presOf" srcId="{3F7A45E0-AA06-4D3E-AC32-7D5F84E70CAD}" destId="{1BC4ED63-272B-427A-82B1-F6E95DCC5B92}" srcOrd="0" destOrd="0" presId="urn:microsoft.com/office/officeart/2005/8/layout/default"/>
    <dgm:cxn modelId="{65CC69DC-2B6E-40B8-82E8-3A2B15C87E1B}" type="presOf" srcId="{1773E1C9-2E27-4D1D-A441-513375AA690C}" destId="{B7F2CC3E-B990-438A-A03E-76D793A4F9A1}" srcOrd="0" destOrd="0" presId="urn:microsoft.com/office/officeart/2005/8/layout/default"/>
    <dgm:cxn modelId="{CE187CEA-30EA-45F4-97E3-73AD1E57FC00}" type="presOf" srcId="{0968B2E4-032F-4F16-84E4-3D8A08BAB847}" destId="{C44D98DD-4223-4529-8CB7-3877390A31A6}" srcOrd="0" destOrd="0" presId="urn:microsoft.com/office/officeart/2005/8/layout/default"/>
    <dgm:cxn modelId="{9AC48CEE-546F-439F-976F-31C98F45FB11}" srcId="{3F7A45E0-AA06-4D3E-AC32-7D5F84E70CAD}" destId="{5B16AB17-6CE0-4C76-B5D8-8E97A7B6466E}" srcOrd="1" destOrd="0" parTransId="{8D134CE6-100A-4163-9EC6-E3D57199FCE1}" sibTransId="{0FED4DBA-58E6-4EE6-8265-63DB7CDCF722}"/>
    <dgm:cxn modelId="{82FA63F1-D9E4-4BE9-8CF5-61EE2AB79E29}" type="presOf" srcId="{8F4C4690-77EB-4A0D-BED9-700CD496B6D8}" destId="{8BC64B29-E12C-4D07-B4DF-6DAFE0B20972}" srcOrd="0" destOrd="0" presId="urn:microsoft.com/office/officeart/2005/8/layout/default"/>
    <dgm:cxn modelId="{198D7715-7FD0-41FD-A75E-FC8790584CB1}" type="presParOf" srcId="{1BC4ED63-272B-427A-82B1-F6E95DCC5B92}" destId="{A0CB5A8E-6F1E-498F-BC64-6A665325E9A0}" srcOrd="0" destOrd="0" presId="urn:microsoft.com/office/officeart/2005/8/layout/default"/>
    <dgm:cxn modelId="{7ABD4902-00E7-42C1-A2B4-815029BE1F04}" type="presParOf" srcId="{1BC4ED63-272B-427A-82B1-F6E95DCC5B92}" destId="{62344004-32C0-43C1-906D-4D1371441EC7}" srcOrd="1" destOrd="0" presId="urn:microsoft.com/office/officeart/2005/8/layout/default"/>
    <dgm:cxn modelId="{5ABA35A8-25EC-455F-9826-1863A20B17B0}" type="presParOf" srcId="{1BC4ED63-272B-427A-82B1-F6E95DCC5B92}" destId="{114051AE-527A-4078-8BC8-D27748800E6E}" srcOrd="2" destOrd="0" presId="urn:microsoft.com/office/officeart/2005/8/layout/default"/>
    <dgm:cxn modelId="{B49086CD-9B82-4520-B0DB-5B073A89E685}" type="presParOf" srcId="{1BC4ED63-272B-427A-82B1-F6E95DCC5B92}" destId="{045C7DF1-0C27-433B-9C64-61722C830A75}" srcOrd="3" destOrd="0" presId="urn:microsoft.com/office/officeart/2005/8/layout/default"/>
    <dgm:cxn modelId="{0F36645B-3F5C-405F-A211-910A2D660A5C}" type="presParOf" srcId="{1BC4ED63-272B-427A-82B1-F6E95DCC5B92}" destId="{C44D98DD-4223-4529-8CB7-3877390A31A6}" srcOrd="4" destOrd="0" presId="urn:microsoft.com/office/officeart/2005/8/layout/default"/>
    <dgm:cxn modelId="{A2D359F1-6C2E-4A95-9E15-9458EB57EAFD}" type="presParOf" srcId="{1BC4ED63-272B-427A-82B1-F6E95DCC5B92}" destId="{91C01331-7DFD-4FF4-AB26-CC75C910B908}" srcOrd="5" destOrd="0" presId="urn:microsoft.com/office/officeart/2005/8/layout/default"/>
    <dgm:cxn modelId="{D4C81F3C-F97E-405E-A78F-AF4479E61567}" type="presParOf" srcId="{1BC4ED63-272B-427A-82B1-F6E95DCC5B92}" destId="{8BC64B29-E12C-4D07-B4DF-6DAFE0B20972}" srcOrd="6" destOrd="0" presId="urn:microsoft.com/office/officeart/2005/8/layout/default"/>
    <dgm:cxn modelId="{9CCA48FA-BAB2-417B-83B1-8F9F8AB045FF}" type="presParOf" srcId="{1BC4ED63-272B-427A-82B1-F6E95DCC5B92}" destId="{0793B637-5662-44F2-9B2C-D3295F62C336}" srcOrd="7" destOrd="0" presId="urn:microsoft.com/office/officeart/2005/8/layout/default"/>
    <dgm:cxn modelId="{CDA68434-C6EF-4071-A617-70D950F804BE}" type="presParOf" srcId="{1BC4ED63-272B-427A-82B1-F6E95DCC5B92}" destId="{2902F9A5-E1FC-49B1-B28A-2461EF8E86BF}" srcOrd="8" destOrd="0" presId="urn:microsoft.com/office/officeart/2005/8/layout/default"/>
    <dgm:cxn modelId="{41B6B007-00FC-4A70-8E11-EE8583FA345E}" type="presParOf" srcId="{1BC4ED63-272B-427A-82B1-F6E95DCC5B92}" destId="{9140F71D-5887-4B9A-90EF-6DA751F01F8F}" srcOrd="9" destOrd="0" presId="urn:microsoft.com/office/officeart/2005/8/layout/default"/>
    <dgm:cxn modelId="{6BC64479-76D2-439D-892F-C329C11431DA}" type="presParOf" srcId="{1BC4ED63-272B-427A-82B1-F6E95DCC5B92}" destId="{B7F2CC3E-B990-438A-A03E-76D793A4F9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A45E0-AA06-4D3E-AC32-7D5F84E70C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106AC2-FC7D-47D4-94C3-F30C8A49AA5E}">
      <dgm:prSet/>
      <dgm:spPr/>
      <dgm:t>
        <a:bodyPr/>
        <a:lstStyle/>
        <a:p>
          <a:r>
            <a:rPr lang="en-US"/>
            <a:t>Temporal Action Localization.</a:t>
          </a:r>
        </a:p>
      </dgm:t>
    </dgm:pt>
    <dgm:pt modelId="{A1E3EE10-4EF1-46C5-9AD7-4D20153591BA}" type="parTrans" cxnId="{07137240-13B0-4324-AAC4-EEE7C3CCE07E}">
      <dgm:prSet/>
      <dgm:spPr/>
      <dgm:t>
        <a:bodyPr/>
        <a:lstStyle/>
        <a:p>
          <a:endParaRPr lang="en-US"/>
        </a:p>
      </dgm:t>
    </dgm:pt>
    <dgm:pt modelId="{C8ECF54F-43B3-4CC9-8E62-D7DC1D278C79}" type="sibTrans" cxnId="{07137240-13B0-4324-AAC4-EEE7C3CCE07E}">
      <dgm:prSet/>
      <dgm:spPr/>
      <dgm:t>
        <a:bodyPr/>
        <a:lstStyle/>
        <a:p>
          <a:endParaRPr lang="en-US"/>
        </a:p>
      </dgm:t>
    </dgm:pt>
    <dgm:pt modelId="{5B16AB17-6CE0-4C76-B5D8-8E97A7B6466E}">
      <dgm:prSet/>
      <dgm:spPr/>
      <dgm:t>
        <a:bodyPr/>
        <a:lstStyle/>
        <a:p>
          <a:r>
            <a:rPr lang="en-US" b="1"/>
            <a:t>Audivisual recognition.</a:t>
          </a:r>
          <a:endParaRPr lang="en-US"/>
        </a:p>
      </dgm:t>
    </dgm:pt>
    <dgm:pt modelId="{8D134CE6-100A-4163-9EC6-E3D57199FCE1}" type="parTrans" cxnId="{9AC48CEE-546F-439F-976F-31C98F45FB11}">
      <dgm:prSet/>
      <dgm:spPr/>
      <dgm:t>
        <a:bodyPr/>
        <a:lstStyle/>
        <a:p>
          <a:endParaRPr lang="en-US"/>
        </a:p>
      </dgm:t>
    </dgm:pt>
    <dgm:pt modelId="{0FED4DBA-58E6-4EE6-8265-63DB7CDCF722}" type="sibTrans" cxnId="{9AC48CEE-546F-439F-976F-31C98F45FB11}">
      <dgm:prSet/>
      <dgm:spPr/>
      <dgm:t>
        <a:bodyPr/>
        <a:lstStyle/>
        <a:p>
          <a:endParaRPr lang="en-US"/>
        </a:p>
      </dgm:t>
    </dgm:pt>
    <dgm:pt modelId="{0968B2E4-032F-4F16-84E4-3D8A08BAB847}">
      <dgm:prSet/>
      <dgm:spPr/>
      <dgm:t>
        <a:bodyPr/>
        <a:lstStyle/>
        <a:p>
          <a:r>
            <a:rPr lang="en-US"/>
            <a:t>Creative Video.</a:t>
          </a:r>
        </a:p>
      </dgm:t>
    </dgm:pt>
    <dgm:pt modelId="{D873E879-4E39-4111-A29E-3B3AA6FC735D}" type="parTrans" cxnId="{17BEE821-4828-40E6-94F9-135E2932102A}">
      <dgm:prSet/>
      <dgm:spPr/>
      <dgm:t>
        <a:bodyPr/>
        <a:lstStyle/>
        <a:p>
          <a:endParaRPr lang="en-US"/>
        </a:p>
      </dgm:t>
    </dgm:pt>
    <dgm:pt modelId="{FD615947-AF04-469F-AF0A-84C0745F8148}" type="sibTrans" cxnId="{17BEE821-4828-40E6-94F9-135E2932102A}">
      <dgm:prSet/>
      <dgm:spPr/>
      <dgm:t>
        <a:bodyPr/>
        <a:lstStyle/>
        <a:p>
          <a:endParaRPr lang="en-US"/>
        </a:p>
      </dgm:t>
    </dgm:pt>
    <dgm:pt modelId="{8F4C4690-77EB-4A0D-BED9-700CD496B6D8}">
      <dgm:prSet/>
      <dgm:spPr/>
      <dgm:t>
        <a:bodyPr/>
        <a:lstStyle/>
        <a:p>
          <a:r>
            <a:rPr lang="en-US" b="1"/>
            <a:t>Video Continual Learning.</a:t>
          </a:r>
          <a:endParaRPr lang="en-US"/>
        </a:p>
      </dgm:t>
    </dgm:pt>
    <dgm:pt modelId="{EB03C41E-5C53-4B08-BB81-0CEAC41135F4}" type="parTrans" cxnId="{FCF35EC6-3815-45A5-BE8B-A82BDE805058}">
      <dgm:prSet/>
      <dgm:spPr/>
      <dgm:t>
        <a:bodyPr/>
        <a:lstStyle/>
        <a:p>
          <a:endParaRPr lang="en-US"/>
        </a:p>
      </dgm:t>
    </dgm:pt>
    <dgm:pt modelId="{562E1C03-C5CE-4C91-9309-303C00F798D5}" type="sibTrans" cxnId="{FCF35EC6-3815-45A5-BE8B-A82BDE805058}">
      <dgm:prSet/>
      <dgm:spPr/>
      <dgm:t>
        <a:bodyPr/>
        <a:lstStyle/>
        <a:p>
          <a:endParaRPr lang="en-US"/>
        </a:p>
      </dgm:t>
    </dgm:pt>
    <dgm:pt modelId="{F2A82DBE-B37A-4883-BEDE-B3701590E34B}">
      <dgm:prSet/>
      <dgm:spPr/>
      <dgm:t>
        <a:bodyPr/>
        <a:lstStyle/>
        <a:p>
          <a:r>
            <a:rPr lang="en-US"/>
            <a:t>Video Language Grounding.</a:t>
          </a:r>
        </a:p>
      </dgm:t>
    </dgm:pt>
    <dgm:pt modelId="{9D4FEEB4-8B4F-4E12-8658-554F7478E8A9}" type="parTrans" cxnId="{9ECF886B-40FF-4CF6-9A70-2A7A2EC4A71F}">
      <dgm:prSet/>
      <dgm:spPr/>
      <dgm:t>
        <a:bodyPr/>
        <a:lstStyle/>
        <a:p>
          <a:endParaRPr lang="en-US"/>
        </a:p>
      </dgm:t>
    </dgm:pt>
    <dgm:pt modelId="{D65AAD9D-75D9-4181-9745-2E96E31C3171}" type="sibTrans" cxnId="{9ECF886B-40FF-4CF6-9A70-2A7A2EC4A71F}">
      <dgm:prSet/>
      <dgm:spPr/>
      <dgm:t>
        <a:bodyPr/>
        <a:lstStyle/>
        <a:p>
          <a:endParaRPr lang="en-US"/>
        </a:p>
      </dgm:t>
    </dgm:pt>
    <dgm:pt modelId="{1773E1C9-2E27-4D1D-A441-513375AA690C}">
      <dgm:prSet/>
      <dgm:spPr/>
      <dgm:t>
        <a:bodyPr/>
        <a:lstStyle/>
        <a:p>
          <a:r>
            <a:rPr lang="en-US"/>
            <a:t>Large Scale Video Pretraining.</a:t>
          </a:r>
        </a:p>
      </dgm:t>
    </dgm:pt>
    <dgm:pt modelId="{4E2D0366-E888-470B-A90C-05D4ABFD564E}" type="parTrans" cxnId="{01B6CD77-C917-4D93-852B-C7EB32AD3BB8}">
      <dgm:prSet/>
      <dgm:spPr/>
      <dgm:t>
        <a:bodyPr/>
        <a:lstStyle/>
        <a:p>
          <a:endParaRPr lang="en-US"/>
        </a:p>
      </dgm:t>
    </dgm:pt>
    <dgm:pt modelId="{249BF41D-ED96-4EB8-99A4-8C90E09CC0BC}" type="sibTrans" cxnId="{01B6CD77-C917-4D93-852B-C7EB32AD3BB8}">
      <dgm:prSet/>
      <dgm:spPr/>
      <dgm:t>
        <a:bodyPr/>
        <a:lstStyle/>
        <a:p>
          <a:endParaRPr lang="en-US"/>
        </a:p>
      </dgm:t>
    </dgm:pt>
    <dgm:pt modelId="{1BC4ED63-272B-427A-82B1-F6E95DCC5B92}" type="pres">
      <dgm:prSet presAssocID="{3F7A45E0-AA06-4D3E-AC32-7D5F84E70CAD}" presName="diagram" presStyleCnt="0">
        <dgm:presLayoutVars>
          <dgm:dir/>
          <dgm:resizeHandles val="exact"/>
        </dgm:presLayoutVars>
      </dgm:prSet>
      <dgm:spPr/>
    </dgm:pt>
    <dgm:pt modelId="{A0CB5A8E-6F1E-498F-BC64-6A665325E9A0}" type="pres">
      <dgm:prSet presAssocID="{A2106AC2-FC7D-47D4-94C3-F30C8A49AA5E}" presName="node" presStyleLbl="node1" presStyleIdx="0" presStyleCnt="6">
        <dgm:presLayoutVars>
          <dgm:bulletEnabled val="1"/>
        </dgm:presLayoutVars>
      </dgm:prSet>
      <dgm:spPr/>
    </dgm:pt>
    <dgm:pt modelId="{62344004-32C0-43C1-906D-4D1371441EC7}" type="pres">
      <dgm:prSet presAssocID="{C8ECF54F-43B3-4CC9-8E62-D7DC1D278C79}" presName="sibTrans" presStyleCnt="0"/>
      <dgm:spPr/>
    </dgm:pt>
    <dgm:pt modelId="{114051AE-527A-4078-8BC8-D27748800E6E}" type="pres">
      <dgm:prSet presAssocID="{5B16AB17-6CE0-4C76-B5D8-8E97A7B6466E}" presName="node" presStyleLbl="node1" presStyleIdx="1" presStyleCnt="6">
        <dgm:presLayoutVars>
          <dgm:bulletEnabled val="1"/>
        </dgm:presLayoutVars>
      </dgm:prSet>
      <dgm:spPr/>
    </dgm:pt>
    <dgm:pt modelId="{045C7DF1-0C27-433B-9C64-61722C830A75}" type="pres">
      <dgm:prSet presAssocID="{0FED4DBA-58E6-4EE6-8265-63DB7CDCF722}" presName="sibTrans" presStyleCnt="0"/>
      <dgm:spPr/>
    </dgm:pt>
    <dgm:pt modelId="{C44D98DD-4223-4529-8CB7-3877390A31A6}" type="pres">
      <dgm:prSet presAssocID="{0968B2E4-032F-4F16-84E4-3D8A08BAB847}" presName="node" presStyleLbl="node1" presStyleIdx="2" presStyleCnt="6">
        <dgm:presLayoutVars>
          <dgm:bulletEnabled val="1"/>
        </dgm:presLayoutVars>
      </dgm:prSet>
      <dgm:spPr/>
    </dgm:pt>
    <dgm:pt modelId="{91C01331-7DFD-4FF4-AB26-CC75C910B908}" type="pres">
      <dgm:prSet presAssocID="{FD615947-AF04-469F-AF0A-84C0745F8148}" presName="sibTrans" presStyleCnt="0"/>
      <dgm:spPr/>
    </dgm:pt>
    <dgm:pt modelId="{8BC64B29-E12C-4D07-B4DF-6DAFE0B20972}" type="pres">
      <dgm:prSet presAssocID="{8F4C4690-77EB-4A0D-BED9-700CD496B6D8}" presName="node" presStyleLbl="node1" presStyleIdx="3" presStyleCnt="6">
        <dgm:presLayoutVars>
          <dgm:bulletEnabled val="1"/>
        </dgm:presLayoutVars>
      </dgm:prSet>
      <dgm:spPr/>
    </dgm:pt>
    <dgm:pt modelId="{0793B637-5662-44F2-9B2C-D3295F62C336}" type="pres">
      <dgm:prSet presAssocID="{562E1C03-C5CE-4C91-9309-303C00F798D5}" presName="sibTrans" presStyleCnt="0"/>
      <dgm:spPr/>
    </dgm:pt>
    <dgm:pt modelId="{2902F9A5-E1FC-49B1-B28A-2461EF8E86BF}" type="pres">
      <dgm:prSet presAssocID="{F2A82DBE-B37A-4883-BEDE-B3701590E34B}" presName="node" presStyleLbl="node1" presStyleIdx="4" presStyleCnt="6">
        <dgm:presLayoutVars>
          <dgm:bulletEnabled val="1"/>
        </dgm:presLayoutVars>
      </dgm:prSet>
      <dgm:spPr/>
    </dgm:pt>
    <dgm:pt modelId="{9140F71D-5887-4B9A-90EF-6DA751F01F8F}" type="pres">
      <dgm:prSet presAssocID="{D65AAD9D-75D9-4181-9745-2E96E31C3171}" presName="sibTrans" presStyleCnt="0"/>
      <dgm:spPr/>
    </dgm:pt>
    <dgm:pt modelId="{B7F2CC3E-B990-438A-A03E-76D793A4F9A1}" type="pres">
      <dgm:prSet presAssocID="{1773E1C9-2E27-4D1D-A441-513375AA690C}" presName="node" presStyleLbl="node1" presStyleIdx="5" presStyleCnt="6">
        <dgm:presLayoutVars>
          <dgm:bulletEnabled val="1"/>
        </dgm:presLayoutVars>
      </dgm:prSet>
      <dgm:spPr/>
    </dgm:pt>
  </dgm:ptLst>
  <dgm:cxnLst>
    <dgm:cxn modelId="{21837B06-EE35-428D-ABA9-A66CA50AB35C}" type="presOf" srcId="{5B16AB17-6CE0-4C76-B5D8-8E97A7B6466E}" destId="{114051AE-527A-4078-8BC8-D27748800E6E}" srcOrd="0" destOrd="0" presId="urn:microsoft.com/office/officeart/2005/8/layout/default"/>
    <dgm:cxn modelId="{17BEE821-4828-40E6-94F9-135E2932102A}" srcId="{3F7A45E0-AA06-4D3E-AC32-7D5F84E70CAD}" destId="{0968B2E4-032F-4F16-84E4-3D8A08BAB847}" srcOrd="2" destOrd="0" parTransId="{D873E879-4E39-4111-A29E-3B3AA6FC735D}" sibTransId="{FD615947-AF04-469F-AF0A-84C0745F8148}"/>
    <dgm:cxn modelId="{07137240-13B0-4324-AAC4-EEE7C3CCE07E}" srcId="{3F7A45E0-AA06-4D3E-AC32-7D5F84E70CAD}" destId="{A2106AC2-FC7D-47D4-94C3-F30C8A49AA5E}" srcOrd="0" destOrd="0" parTransId="{A1E3EE10-4EF1-46C5-9AD7-4D20153591BA}" sibTransId="{C8ECF54F-43B3-4CC9-8E62-D7DC1D278C79}"/>
    <dgm:cxn modelId="{9ECF886B-40FF-4CF6-9A70-2A7A2EC4A71F}" srcId="{3F7A45E0-AA06-4D3E-AC32-7D5F84E70CAD}" destId="{F2A82DBE-B37A-4883-BEDE-B3701590E34B}" srcOrd="4" destOrd="0" parTransId="{9D4FEEB4-8B4F-4E12-8658-554F7478E8A9}" sibTransId="{D65AAD9D-75D9-4181-9745-2E96E31C3171}"/>
    <dgm:cxn modelId="{B8060A74-F0C3-453C-ACC0-1978DA6CE437}" type="presOf" srcId="{F2A82DBE-B37A-4883-BEDE-B3701590E34B}" destId="{2902F9A5-E1FC-49B1-B28A-2461EF8E86BF}" srcOrd="0" destOrd="0" presId="urn:microsoft.com/office/officeart/2005/8/layout/default"/>
    <dgm:cxn modelId="{01B6CD77-C917-4D93-852B-C7EB32AD3BB8}" srcId="{3F7A45E0-AA06-4D3E-AC32-7D5F84E70CAD}" destId="{1773E1C9-2E27-4D1D-A441-513375AA690C}" srcOrd="5" destOrd="0" parTransId="{4E2D0366-E888-470B-A90C-05D4ABFD564E}" sibTransId="{249BF41D-ED96-4EB8-99A4-8C90E09CC0BC}"/>
    <dgm:cxn modelId="{2CFE409C-37BC-43D3-B9A6-CE727B9BD7A5}" type="presOf" srcId="{A2106AC2-FC7D-47D4-94C3-F30C8A49AA5E}" destId="{A0CB5A8E-6F1E-498F-BC64-6A665325E9A0}" srcOrd="0" destOrd="0" presId="urn:microsoft.com/office/officeart/2005/8/layout/default"/>
    <dgm:cxn modelId="{FCF35EC6-3815-45A5-BE8B-A82BDE805058}" srcId="{3F7A45E0-AA06-4D3E-AC32-7D5F84E70CAD}" destId="{8F4C4690-77EB-4A0D-BED9-700CD496B6D8}" srcOrd="3" destOrd="0" parTransId="{EB03C41E-5C53-4B08-BB81-0CEAC41135F4}" sibTransId="{562E1C03-C5CE-4C91-9309-303C00F798D5}"/>
    <dgm:cxn modelId="{C20CB9DB-391E-4E35-BD62-7F79359BD010}" type="presOf" srcId="{3F7A45E0-AA06-4D3E-AC32-7D5F84E70CAD}" destId="{1BC4ED63-272B-427A-82B1-F6E95DCC5B92}" srcOrd="0" destOrd="0" presId="urn:microsoft.com/office/officeart/2005/8/layout/default"/>
    <dgm:cxn modelId="{65CC69DC-2B6E-40B8-82E8-3A2B15C87E1B}" type="presOf" srcId="{1773E1C9-2E27-4D1D-A441-513375AA690C}" destId="{B7F2CC3E-B990-438A-A03E-76D793A4F9A1}" srcOrd="0" destOrd="0" presId="urn:microsoft.com/office/officeart/2005/8/layout/default"/>
    <dgm:cxn modelId="{CE187CEA-30EA-45F4-97E3-73AD1E57FC00}" type="presOf" srcId="{0968B2E4-032F-4F16-84E4-3D8A08BAB847}" destId="{C44D98DD-4223-4529-8CB7-3877390A31A6}" srcOrd="0" destOrd="0" presId="urn:microsoft.com/office/officeart/2005/8/layout/default"/>
    <dgm:cxn modelId="{9AC48CEE-546F-439F-976F-31C98F45FB11}" srcId="{3F7A45E0-AA06-4D3E-AC32-7D5F84E70CAD}" destId="{5B16AB17-6CE0-4C76-B5D8-8E97A7B6466E}" srcOrd="1" destOrd="0" parTransId="{8D134CE6-100A-4163-9EC6-E3D57199FCE1}" sibTransId="{0FED4DBA-58E6-4EE6-8265-63DB7CDCF722}"/>
    <dgm:cxn modelId="{82FA63F1-D9E4-4BE9-8CF5-61EE2AB79E29}" type="presOf" srcId="{8F4C4690-77EB-4A0D-BED9-700CD496B6D8}" destId="{8BC64B29-E12C-4D07-B4DF-6DAFE0B20972}" srcOrd="0" destOrd="0" presId="urn:microsoft.com/office/officeart/2005/8/layout/default"/>
    <dgm:cxn modelId="{198D7715-7FD0-41FD-A75E-FC8790584CB1}" type="presParOf" srcId="{1BC4ED63-272B-427A-82B1-F6E95DCC5B92}" destId="{A0CB5A8E-6F1E-498F-BC64-6A665325E9A0}" srcOrd="0" destOrd="0" presId="urn:microsoft.com/office/officeart/2005/8/layout/default"/>
    <dgm:cxn modelId="{7ABD4902-00E7-42C1-A2B4-815029BE1F04}" type="presParOf" srcId="{1BC4ED63-272B-427A-82B1-F6E95DCC5B92}" destId="{62344004-32C0-43C1-906D-4D1371441EC7}" srcOrd="1" destOrd="0" presId="urn:microsoft.com/office/officeart/2005/8/layout/default"/>
    <dgm:cxn modelId="{5ABA35A8-25EC-455F-9826-1863A20B17B0}" type="presParOf" srcId="{1BC4ED63-272B-427A-82B1-F6E95DCC5B92}" destId="{114051AE-527A-4078-8BC8-D27748800E6E}" srcOrd="2" destOrd="0" presId="urn:microsoft.com/office/officeart/2005/8/layout/default"/>
    <dgm:cxn modelId="{B49086CD-9B82-4520-B0DB-5B073A89E685}" type="presParOf" srcId="{1BC4ED63-272B-427A-82B1-F6E95DCC5B92}" destId="{045C7DF1-0C27-433B-9C64-61722C830A75}" srcOrd="3" destOrd="0" presId="urn:microsoft.com/office/officeart/2005/8/layout/default"/>
    <dgm:cxn modelId="{0F36645B-3F5C-405F-A211-910A2D660A5C}" type="presParOf" srcId="{1BC4ED63-272B-427A-82B1-F6E95DCC5B92}" destId="{C44D98DD-4223-4529-8CB7-3877390A31A6}" srcOrd="4" destOrd="0" presId="urn:microsoft.com/office/officeart/2005/8/layout/default"/>
    <dgm:cxn modelId="{A2D359F1-6C2E-4A95-9E15-9458EB57EAFD}" type="presParOf" srcId="{1BC4ED63-272B-427A-82B1-F6E95DCC5B92}" destId="{91C01331-7DFD-4FF4-AB26-CC75C910B908}" srcOrd="5" destOrd="0" presId="urn:microsoft.com/office/officeart/2005/8/layout/default"/>
    <dgm:cxn modelId="{D4C81F3C-F97E-405E-A78F-AF4479E61567}" type="presParOf" srcId="{1BC4ED63-272B-427A-82B1-F6E95DCC5B92}" destId="{8BC64B29-E12C-4D07-B4DF-6DAFE0B20972}" srcOrd="6" destOrd="0" presId="urn:microsoft.com/office/officeart/2005/8/layout/default"/>
    <dgm:cxn modelId="{9CCA48FA-BAB2-417B-83B1-8F9F8AB045FF}" type="presParOf" srcId="{1BC4ED63-272B-427A-82B1-F6E95DCC5B92}" destId="{0793B637-5662-44F2-9B2C-D3295F62C336}" srcOrd="7" destOrd="0" presId="urn:microsoft.com/office/officeart/2005/8/layout/default"/>
    <dgm:cxn modelId="{CDA68434-C6EF-4071-A617-70D950F804BE}" type="presParOf" srcId="{1BC4ED63-272B-427A-82B1-F6E95DCC5B92}" destId="{2902F9A5-E1FC-49B1-B28A-2461EF8E86BF}" srcOrd="8" destOrd="0" presId="urn:microsoft.com/office/officeart/2005/8/layout/default"/>
    <dgm:cxn modelId="{41B6B007-00FC-4A70-8E11-EE8583FA345E}" type="presParOf" srcId="{1BC4ED63-272B-427A-82B1-F6E95DCC5B92}" destId="{9140F71D-5887-4B9A-90EF-6DA751F01F8F}" srcOrd="9" destOrd="0" presId="urn:microsoft.com/office/officeart/2005/8/layout/default"/>
    <dgm:cxn modelId="{6BC64479-76D2-439D-892F-C329C11431DA}" type="presParOf" srcId="{1BC4ED63-272B-427A-82B1-F6E95DCC5B92}" destId="{B7F2CC3E-B990-438A-A03E-76D793A4F9A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696B9E-BF0E-46C3-AF2C-DD3023C625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6DC7DF7-0D80-4FA3-895E-F1E22E513FB9}">
      <dgm:prSet/>
      <dgm:spPr/>
      <dgm:t>
        <a:bodyPr/>
        <a:lstStyle/>
        <a:p>
          <a:r>
            <a:rPr lang="en-US"/>
            <a:t>Deep learning pipelines could require the sequential fine-tuning of large models in a set of independent tasks, if these are learned sequentially Deep neural networks suffer from what is known as </a:t>
          </a:r>
          <a:r>
            <a:rPr lang="en-US" b="1"/>
            <a:t>catastrophic forgetting</a:t>
          </a:r>
          <a:r>
            <a:rPr lang="en-US"/>
            <a:t>.</a:t>
          </a:r>
        </a:p>
      </dgm:t>
    </dgm:pt>
    <dgm:pt modelId="{B9351B43-C790-46D0-9CEB-FCFA239DA6AB}" type="parTrans" cxnId="{B4E91807-56C8-4B22-A437-4C0501629E42}">
      <dgm:prSet/>
      <dgm:spPr/>
      <dgm:t>
        <a:bodyPr/>
        <a:lstStyle/>
        <a:p>
          <a:endParaRPr lang="en-US"/>
        </a:p>
      </dgm:t>
    </dgm:pt>
    <dgm:pt modelId="{C896E45C-F4EE-4A9E-B435-E4849D71A30D}" type="sibTrans" cxnId="{B4E91807-56C8-4B22-A437-4C0501629E42}">
      <dgm:prSet/>
      <dgm:spPr/>
      <dgm:t>
        <a:bodyPr/>
        <a:lstStyle/>
        <a:p>
          <a:endParaRPr lang="en-US"/>
        </a:p>
      </dgm:t>
    </dgm:pt>
    <dgm:pt modelId="{06B83464-4A02-4592-839D-AA6132C9C21E}">
      <dgm:prSet/>
      <dgm:spPr/>
      <dgm:t>
        <a:bodyPr/>
        <a:lstStyle/>
        <a:p>
          <a:r>
            <a:rPr lang="en-US"/>
            <a:t>After learning in dataset "A", and then switching to data "B", our network already forgot everything about "A".</a:t>
          </a:r>
        </a:p>
      </dgm:t>
    </dgm:pt>
    <dgm:pt modelId="{D4256629-12EC-44CD-8F14-AF90C5F9173C}" type="parTrans" cxnId="{2792806A-2D5F-442D-8F85-AAE51ACCAEEC}">
      <dgm:prSet/>
      <dgm:spPr/>
      <dgm:t>
        <a:bodyPr/>
        <a:lstStyle/>
        <a:p>
          <a:endParaRPr lang="en-US"/>
        </a:p>
      </dgm:t>
    </dgm:pt>
    <dgm:pt modelId="{AC2BF8A6-A2F4-4CB8-A61E-956E1FDB691A}" type="sibTrans" cxnId="{2792806A-2D5F-442D-8F85-AAE51ACCAEEC}">
      <dgm:prSet/>
      <dgm:spPr/>
      <dgm:t>
        <a:bodyPr/>
        <a:lstStyle/>
        <a:p>
          <a:endParaRPr lang="en-US"/>
        </a:p>
      </dgm:t>
    </dgm:pt>
    <dgm:pt modelId="{772AD189-1A60-41A4-9099-A4D5496E56AC}" type="pres">
      <dgm:prSet presAssocID="{23696B9E-BF0E-46C3-AF2C-DD3023C625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448842-5D4A-42AB-A0FA-497EA39859F1}" type="pres">
      <dgm:prSet presAssocID="{96DC7DF7-0D80-4FA3-895E-F1E22E513FB9}" presName="hierRoot1" presStyleCnt="0"/>
      <dgm:spPr/>
    </dgm:pt>
    <dgm:pt modelId="{4F478616-AE1C-4171-91D6-E5C6BF8950BE}" type="pres">
      <dgm:prSet presAssocID="{96DC7DF7-0D80-4FA3-895E-F1E22E513FB9}" presName="composite" presStyleCnt="0"/>
      <dgm:spPr/>
    </dgm:pt>
    <dgm:pt modelId="{175FDF9F-91F1-400C-A800-C113D4E10096}" type="pres">
      <dgm:prSet presAssocID="{96DC7DF7-0D80-4FA3-895E-F1E22E513FB9}" presName="background" presStyleLbl="node0" presStyleIdx="0" presStyleCnt="2"/>
      <dgm:spPr/>
    </dgm:pt>
    <dgm:pt modelId="{FC1F0462-9CE1-4834-A260-1F6A6031DDEF}" type="pres">
      <dgm:prSet presAssocID="{96DC7DF7-0D80-4FA3-895E-F1E22E513FB9}" presName="text" presStyleLbl="fgAcc0" presStyleIdx="0" presStyleCnt="2">
        <dgm:presLayoutVars>
          <dgm:chPref val="3"/>
        </dgm:presLayoutVars>
      </dgm:prSet>
      <dgm:spPr/>
    </dgm:pt>
    <dgm:pt modelId="{0FFD2BB4-797B-4FCE-BA78-936ADE47291C}" type="pres">
      <dgm:prSet presAssocID="{96DC7DF7-0D80-4FA3-895E-F1E22E513FB9}" presName="hierChild2" presStyleCnt="0"/>
      <dgm:spPr/>
    </dgm:pt>
    <dgm:pt modelId="{C5077D3F-CEA4-4DA5-AA34-2E5C384457FB}" type="pres">
      <dgm:prSet presAssocID="{06B83464-4A02-4592-839D-AA6132C9C21E}" presName="hierRoot1" presStyleCnt="0"/>
      <dgm:spPr/>
    </dgm:pt>
    <dgm:pt modelId="{59E9E476-ABDD-4C42-A535-FA3B0D457855}" type="pres">
      <dgm:prSet presAssocID="{06B83464-4A02-4592-839D-AA6132C9C21E}" presName="composite" presStyleCnt="0"/>
      <dgm:spPr/>
    </dgm:pt>
    <dgm:pt modelId="{90105BBF-CA7C-4087-8F90-AC87F58835A1}" type="pres">
      <dgm:prSet presAssocID="{06B83464-4A02-4592-839D-AA6132C9C21E}" presName="background" presStyleLbl="node0" presStyleIdx="1" presStyleCnt="2"/>
      <dgm:spPr/>
    </dgm:pt>
    <dgm:pt modelId="{F42D3F75-4C3C-44FC-A90E-55A17CA47ECC}" type="pres">
      <dgm:prSet presAssocID="{06B83464-4A02-4592-839D-AA6132C9C21E}" presName="text" presStyleLbl="fgAcc0" presStyleIdx="1" presStyleCnt="2">
        <dgm:presLayoutVars>
          <dgm:chPref val="3"/>
        </dgm:presLayoutVars>
      </dgm:prSet>
      <dgm:spPr/>
    </dgm:pt>
    <dgm:pt modelId="{E1EF0494-0EB7-461E-9E4F-AFDC91D795A7}" type="pres">
      <dgm:prSet presAssocID="{06B83464-4A02-4592-839D-AA6132C9C21E}" presName="hierChild2" presStyleCnt="0"/>
      <dgm:spPr/>
    </dgm:pt>
  </dgm:ptLst>
  <dgm:cxnLst>
    <dgm:cxn modelId="{B4E91807-56C8-4B22-A437-4C0501629E42}" srcId="{23696B9E-BF0E-46C3-AF2C-DD3023C62541}" destId="{96DC7DF7-0D80-4FA3-895E-F1E22E513FB9}" srcOrd="0" destOrd="0" parTransId="{B9351B43-C790-46D0-9CEB-FCFA239DA6AB}" sibTransId="{C896E45C-F4EE-4A9E-B435-E4849D71A30D}"/>
    <dgm:cxn modelId="{B8621E2E-6C88-4F39-AD53-A97ADB49E877}" type="presOf" srcId="{23696B9E-BF0E-46C3-AF2C-DD3023C62541}" destId="{772AD189-1A60-41A4-9099-A4D5496E56AC}" srcOrd="0" destOrd="0" presId="urn:microsoft.com/office/officeart/2005/8/layout/hierarchy1"/>
    <dgm:cxn modelId="{2792806A-2D5F-442D-8F85-AAE51ACCAEEC}" srcId="{23696B9E-BF0E-46C3-AF2C-DD3023C62541}" destId="{06B83464-4A02-4592-839D-AA6132C9C21E}" srcOrd="1" destOrd="0" parTransId="{D4256629-12EC-44CD-8F14-AF90C5F9173C}" sibTransId="{AC2BF8A6-A2F4-4CB8-A61E-956E1FDB691A}"/>
    <dgm:cxn modelId="{4F2FF771-41C6-4EF6-8C9F-17DE62DAC9F0}" type="presOf" srcId="{06B83464-4A02-4592-839D-AA6132C9C21E}" destId="{F42D3F75-4C3C-44FC-A90E-55A17CA47ECC}" srcOrd="0" destOrd="0" presId="urn:microsoft.com/office/officeart/2005/8/layout/hierarchy1"/>
    <dgm:cxn modelId="{B10D4595-2FC3-451E-9EC0-76BF85E1894C}" type="presOf" srcId="{96DC7DF7-0D80-4FA3-895E-F1E22E513FB9}" destId="{FC1F0462-9CE1-4834-A260-1F6A6031DDEF}" srcOrd="0" destOrd="0" presId="urn:microsoft.com/office/officeart/2005/8/layout/hierarchy1"/>
    <dgm:cxn modelId="{61CCBB0A-E8F7-45FA-A3B2-85340E09A627}" type="presParOf" srcId="{772AD189-1A60-41A4-9099-A4D5496E56AC}" destId="{BA448842-5D4A-42AB-A0FA-497EA39859F1}" srcOrd="0" destOrd="0" presId="urn:microsoft.com/office/officeart/2005/8/layout/hierarchy1"/>
    <dgm:cxn modelId="{F5A9F84D-932C-42C9-BE91-B4CF03AEF224}" type="presParOf" srcId="{BA448842-5D4A-42AB-A0FA-497EA39859F1}" destId="{4F478616-AE1C-4171-91D6-E5C6BF8950BE}" srcOrd="0" destOrd="0" presId="urn:microsoft.com/office/officeart/2005/8/layout/hierarchy1"/>
    <dgm:cxn modelId="{53037DBD-C0F3-4D6C-BDAD-F85F9494CD0C}" type="presParOf" srcId="{4F478616-AE1C-4171-91D6-E5C6BF8950BE}" destId="{175FDF9F-91F1-400C-A800-C113D4E10096}" srcOrd="0" destOrd="0" presId="urn:microsoft.com/office/officeart/2005/8/layout/hierarchy1"/>
    <dgm:cxn modelId="{73ECDE0D-3999-4DAC-BC0C-06C379617BCB}" type="presParOf" srcId="{4F478616-AE1C-4171-91D6-E5C6BF8950BE}" destId="{FC1F0462-9CE1-4834-A260-1F6A6031DDEF}" srcOrd="1" destOrd="0" presId="urn:microsoft.com/office/officeart/2005/8/layout/hierarchy1"/>
    <dgm:cxn modelId="{6E8B0D1C-308F-43BA-90C6-1ADC02F6EE04}" type="presParOf" srcId="{BA448842-5D4A-42AB-A0FA-497EA39859F1}" destId="{0FFD2BB4-797B-4FCE-BA78-936ADE47291C}" srcOrd="1" destOrd="0" presId="urn:microsoft.com/office/officeart/2005/8/layout/hierarchy1"/>
    <dgm:cxn modelId="{7D454BC8-9365-43C7-B71D-5044B02D2C2F}" type="presParOf" srcId="{772AD189-1A60-41A4-9099-A4D5496E56AC}" destId="{C5077D3F-CEA4-4DA5-AA34-2E5C384457FB}" srcOrd="1" destOrd="0" presId="urn:microsoft.com/office/officeart/2005/8/layout/hierarchy1"/>
    <dgm:cxn modelId="{6C9E5812-26EA-4D66-8E27-AC6F7C8075CA}" type="presParOf" srcId="{C5077D3F-CEA4-4DA5-AA34-2E5C384457FB}" destId="{59E9E476-ABDD-4C42-A535-FA3B0D457855}" srcOrd="0" destOrd="0" presId="urn:microsoft.com/office/officeart/2005/8/layout/hierarchy1"/>
    <dgm:cxn modelId="{B295C83C-FAF2-4F11-851A-F2675D7EEB24}" type="presParOf" srcId="{59E9E476-ABDD-4C42-A535-FA3B0D457855}" destId="{90105BBF-CA7C-4087-8F90-AC87F58835A1}" srcOrd="0" destOrd="0" presId="urn:microsoft.com/office/officeart/2005/8/layout/hierarchy1"/>
    <dgm:cxn modelId="{47F97F56-B2FD-4F8B-A990-3030778AE705}" type="presParOf" srcId="{59E9E476-ABDD-4C42-A535-FA3B0D457855}" destId="{F42D3F75-4C3C-44FC-A90E-55A17CA47ECC}" srcOrd="1" destOrd="0" presId="urn:microsoft.com/office/officeart/2005/8/layout/hierarchy1"/>
    <dgm:cxn modelId="{494483E8-6A4D-4569-8538-0189FCB6774A}" type="presParOf" srcId="{C5077D3F-CEA4-4DA5-AA34-2E5C384457FB}" destId="{E1EF0494-0EB7-461E-9E4F-AFDC91D795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5A8E-6F1E-498F-BC64-6A665325E9A0}">
      <dsp:nvSpPr>
        <dsp:cNvPr id="0" name=""/>
        <dsp:cNvSpPr/>
      </dsp:nvSpPr>
      <dsp:spPr>
        <a:xfrm>
          <a:off x="229899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Temporal Action Localization.</a:t>
          </a:r>
        </a:p>
      </dsp:txBody>
      <dsp:txXfrm>
        <a:off x="229899" y="1802"/>
        <a:ext cx="2173866" cy="1304319"/>
      </dsp:txXfrm>
    </dsp:sp>
    <dsp:sp modelId="{114051AE-527A-4078-8BC8-D27748800E6E}">
      <dsp:nvSpPr>
        <dsp:cNvPr id="0" name=""/>
        <dsp:cNvSpPr/>
      </dsp:nvSpPr>
      <dsp:spPr>
        <a:xfrm>
          <a:off x="2621152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Audivisual recognition.</a:t>
          </a:r>
          <a:endParaRPr lang="en-US" sz="2600" kern="1200"/>
        </a:p>
      </dsp:txBody>
      <dsp:txXfrm>
        <a:off x="2621152" y="1802"/>
        <a:ext cx="2173866" cy="1304319"/>
      </dsp:txXfrm>
    </dsp:sp>
    <dsp:sp modelId="{C44D98DD-4223-4529-8CB7-3877390A31A6}">
      <dsp:nvSpPr>
        <dsp:cNvPr id="0" name=""/>
        <dsp:cNvSpPr/>
      </dsp:nvSpPr>
      <dsp:spPr>
        <a:xfrm>
          <a:off x="229899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Creative Video.</a:t>
          </a:r>
        </a:p>
      </dsp:txBody>
      <dsp:txXfrm>
        <a:off x="229899" y="1523509"/>
        <a:ext cx="2173866" cy="1304319"/>
      </dsp:txXfrm>
    </dsp:sp>
    <dsp:sp modelId="{8BC64B29-E12C-4D07-B4DF-6DAFE0B20972}">
      <dsp:nvSpPr>
        <dsp:cNvPr id="0" name=""/>
        <dsp:cNvSpPr/>
      </dsp:nvSpPr>
      <dsp:spPr>
        <a:xfrm>
          <a:off x="2621152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Video Continual Learning.</a:t>
          </a:r>
          <a:endParaRPr lang="en-US" sz="2600" kern="1200"/>
        </a:p>
      </dsp:txBody>
      <dsp:txXfrm>
        <a:off x="2621152" y="1523509"/>
        <a:ext cx="2173866" cy="1304319"/>
      </dsp:txXfrm>
    </dsp:sp>
    <dsp:sp modelId="{2902F9A5-E1FC-49B1-B28A-2461EF8E86BF}">
      <dsp:nvSpPr>
        <dsp:cNvPr id="0" name=""/>
        <dsp:cNvSpPr/>
      </dsp:nvSpPr>
      <dsp:spPr>
        <a:xfrm>
          <a:off x="229899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Video Language Grounding.</a:t>
          </a:r>
        </a:p>
      </dsp:txBody>
      <dsp:txXfrm>
        <a:off x="229899" y="3045215"/>
        <a:ext cx="2173866" cy="1304319"/>
      </dsp:txXfrm>
    </dsp:sp>
    <dsp:sp modelId="{B7F2CC3E-B990-438A-A03E-76D793A4F9A1}">
      <dsp:nvSpPr>
        <dsp:cNvPr id="0" name=""/>
        <dsp:cNvSpPr/>
      </dsp:nvSpPr>
      <dsp:spPr>
        <a:xfrm>
          <a:off x="2621152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Large Scale Video Pretraining.</a:t>
          </a:r>
        </a:p>
      </dsp:txBody>
      <dsp:txXfrm>
        <a:off x="2621152" y="3045215"/>
        <a:ext cx="2173866" cy="1304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5A8E-6F1E-498F-BC64-6A665325E9A0}">
      <dsp:nvSpPr>
        <dsp:cNvPr id="0" name=""/>
        <dsp:cNvSpPr/>
      </dsp:nvSpPr>
      <dsp:spPr>
        <a:xfrm>
          <a:off x="229899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Temporal Action Localization.</a:t>
          </a:r>
        </a:p>
      </dsp:txBody>
      <dsp:txXfrm>
        <a:off x="229899" y="1802"/>
        <a:ext cx="2173866" cy="1304319"/>
      </dsp:txXfrm>
    </dsp:sp>
    <dsp:sp modelId="{114051AE-527A-4078-8BC8-D27748800E6E}">
      <dsp:nvSpPr>
        <dsp:cNvPr id="0" name=""/>
        <dsp:cNvSpPr/>
      </dsp:nvSpPr>
      <dsp:spPr>
        <a:xfrm>
          <a:off x="2621152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Audivisual recognition.</a:t>
          </a:r>
          <a:endParaRPr lang="en-US" sz="2600" kern="1200"/>
        </a:p>
      </dsp:txBody>
      <dsp:txXfrm>
        <a:off x="2621152" y="1802"/>
        <a:ext cx="2173866" cy="1304319"/>
      </dsp:txXfrm>
    </dsp:sp>
    <dsp:sp modelId="{C44D98DD-4223-4529-8CB7-3877390A31A6}">
      <dsp:nvSpPr>
        <dsp:cNvPr id="0" name=""/>
        <dsp:cNvSpPr/>
      </dsp:nvSpPr>
      <dsp:spPr>
        <a:xfrm>
          <a:off x="229899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Creative Video.</a:t>
          </a:r>
        </a:p>
      </dsp:txBody>
      <dsp:txXfrm>
        <a:off x="229899" y="1523509"/>
        <a:ext cx="2173866" cy="1304319"/>
      </dsp:txXfrm>
    </dsp:sp>
    <dsp:sp modelId="{8BC64B29-E12C-4D07-B4DF-6DAFE0B20972}">
      <dsp:nvSpPr>
        <dsp:cNvPr id="0" name=""/>
        <dsp:cNvSpPr/>
      </dsp:nvSpPr>
      <dsp:spPr>
        <a:xfrm>
          <a:off x="2621152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Video Continual Learning.</a:t>
          </a:r>
          <a:endParaRPr lang="en-US" sz="2600" kern="1200"/>
        </a:p>
      </dsp:txBody>
      <dsp:txXfrm>
        <a:off x="2621152" y="1523509"/>
        <a:ext cx="2173866" cy="1304319"/>
      </dsp:txXfrm>
    </dsp:sp>
    <dsp:sp modelId="{2902F9A5-E1FC-49B1-B28A-2461EF8E86BF}">
      <dsp:nvSpPr>
        <dsp:cNvPr id="0" name=""/>
        <dsp:cNvSpPr/>
      </dsp:nvSpPr>
      <dsp:spPr>
        <a:xfrm>
          <a:off x="229899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Video Language Grounding.</a:t>
          </a:r>
        </a:p>
      </dsp:txBody>
      <dsp:txXfrm>
        <a:off x="229899" y="3045215"/>
        <a:ext cx="2173866" cy="1304319"/>
      </dsp:txXfrm>
    </dsp:sp>
    <dsp:sp modelId="{B7F2CC3E-B990-438A-A03E-76D793A4F9A1}">
      <dsp:nvSpPr>
        <dsp:cNvPr id="0" name=""/>
        <dsp:cNvSpPr/>
      </dsp:nvSpPr>
      <dsp:spPr>
        <a:xfrm>
          <a:off x="2621152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Large Scale Video Pretraining.</a:t>
          </a:r>
        </a:p>
      </dsp:txBody>
      <dsp:txXfrm>
        <a:off x="2621152" y="3045215"/>
        <a:ext cx="2173866" cy="1304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5A8E-6F1E-498F-BC64-6A665325E9A0}">
      <dsp:nvSpPr>
        <dsp:cNvPr id="0" name=""/>
        <dsp:cNvSpPr/>
      </dsp:nvSpPr>
      <dsp:spPr>
        <a:xfrm>
          <a:off x="229899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Temporal Action Localization.</a:t>
          </a:r>
        </a:p>
      </dsp:txBody>
      <dsp:txXfrm>
        <a:off x="229899" y="1802"/>
        <a:ext cx="2173866" cy="1304319"/>
      </dsp:txXfrm>
    </dsp:sp>
    <dsp:sp modelId="{114051AE-527A-4078-8BC8-D27748800E6E}">
      <dsp:nvSpPr>
        <dsp:cNvPr id="0" name=""/>
        <dsp:cNvSpPr/>
      </dsp:nvSpPr>
      <dsp:spPr>
        <a:xfrm>
          <a:off x="2621152" y="1802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Audivisual recognition.</a:t>
          </a:r>
          <a:endParaRPr lang="en-US" sz="2600" kern="1200"/>
        </a:p>
      </dsp:txBody>
      <dsp:txXfrm>
        <a:off x="2621152" y="1802"/>
        <a:ext cx="2173866" cy="1304319"/>
      </dsp:txXfrm>
    </dsp:sp>
    <dsp:sp modelId="{C44D98DD-4223-4529-8CB7-3877390A31A6}">
      <dsp:nvSpPr>
        <dsp:cNvPr id="0" name=""/>
        <dsp:cNvSpPr/>
      </dsp:nvSpPr>
      <dsp:spPr>
        <a:xfrm>
          <a:off x="229899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Creative Video.</a:t>
          </a:r>
        </a:p>
      </dsp:txBody>
      <dsp:txXfrm>
        <a:off x="229899" y="1523509"/>
        <a:ext cx="2173866" cy="1304319"/>
      </dsp:txXfrm>
    </dsp:sp>
    <dsp:sp modelId="{8BC64B29-E12C-4D07-B4DF-6DAFE0B20972}">
      <dsp:nvSpPr>
        <dsp:cNvPr id="0" name=""/>
        <dsp:cNvSpPr/>
      </dsp:nvSpPr>
      <dsp:spPr>
        <a:xfrm>
          <a:off x="2621152" y="1523509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Video Continual Learning.</a:t>
          </a:r>
          <a:endParaRPr lang="en-US" sz="2600" kern="1200"/>
        </a:p>
      </dsp:txBody>
      <dsp:txXfrm>
        <a:off x="2621152" y="1523509"/>
        <a:ext cx="2173866" cy="1304319"/>
      </dsp:txXfrm>
    </dsp:sp>
    <dsp:sp modelId="{2902F9A5-E1FC-49B1-B28A-2461EF8E86BF}">
      <dsp:nvSpPr>
        <dsp:cNvPr id="0" name=""/>
        <dsp:cNvSpPr/>
      </dsp:nvSpPr>
      <dsp:spPr>
        <a:xfrm>
          <a:off x="229899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Video Language Grounding.</a:t>
          </a:r>
        </a:p>
      </dsp:txBody>
      <dsp:txXfrm>
        <a:off x="229899" y="3045215"/>
        <a:ext cx="2173866" cy="1304319"/>
      </dsp:txXfrm>
    </dsp:sp>
    <dsp:sp modelId="{B7F2CC3E-B990-438A-A03E-76D793A4F9A1}">
      <dsp:nvSpPr>
        <dsp:cNvPr id="0" name=""/>
        <dsp:cNvSpPr/>
      </dsp:nvSpPr>
      <dsp:spPr>
        <a:xfrm>
          <a:off x="2621152" y="3045215"/>
          <a:ext cx="2173866" cy="1304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Large Scale Video Pretraining.</a:t>
          </a:r>
        </a:p>
      </dsp:txBody>
      <dsp:txXfrm>
        <a:off x="2621152" y="3045215"/>
        <a:ext cx="2173866" cy="13043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FDF9F-91F1-400C-A800-C113D4E10096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F0462-9CE1-4834-A260-1F6A6031DDE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Deep learning pipelines could require the sequential fine-tuning of large models in a set of independent tasks, if these are learned sequentially Deep neural networks suffer from what is known as </a:t>
          </a:r>
          <a:r>
            <a:rPr lang="en-US" sz="2200" b="1" kern="1200"/>
            <a:t>catastrophic forgetting</a:t>
          </a:r>
          <a:r>
            <a:rPr lang="en-US" sz="2200" kern="1200"/>
            <a:t>.</a:t>
          </a:r>
        </a:p>
      </dsp:txBody>
      <dsp:txXfrm>
        <a:off x="696297" y="538547"/>
        <a:ext cx="4171627" cy="2590157"/>
      </dsp:txXfrm>
    </dsp:sp>
    <dsp:sp modelId="{90105BBF-CA7C-4087-8F90-AC87F58835A1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D3F75-4C3C-44FC-A90E-55A17CA47EC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After learning in dataset "A", and then switching to data "B", our network already forgot everything about "A".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EBB7-EB1E-54AB-BECA-B45A74916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E1DD6-B8F3-2443-6ADD-C4AFEB41C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FA476-473D-328A-9BC8-6AE28B69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A5991-25B1-EC0E-0B3D-81DCE92C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56CC6-5F90-6BCA-DF97-18C85D84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4294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8541-0A6A-537C-4D1C-905B3F82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944D6-F851-8B9B-4F03-74DDDD3BC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BDAB-D9C6-C58B-407B-A7688E4E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A424-77D5-6A7C-1531-BA1BFBE2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2E438-E068-0EEE-9446-53A23788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5008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D08D4-FFFA-A04C-81A1-1E27ECEF3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19BAE-6A96-C11C-5118-CA8E37139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5171C-4113-C54A-CF73-8975281B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051A-1DCD-BA79-604C-8C502FCC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D472F-7888-18CD-6256-2A8FA7D6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6668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5DF7-0D00-BD50-4D7F-9280EBE5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8744-27E3-36A1-4D2C-C9008CDA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FB55D-F132-2636-E39F-C5DF9F05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9CC9B-C467-2643-CC95-9F337A97B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6077-94B8-C42B-165B-A0CC6470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7949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DF39-7A7D-3CF3-CC67-8BA59B29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ADBD-54D7-1B07-F607-9FB13DDDE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3620B-6E9E-7CBC-DDAE-A47E948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EE2E-6106-942C-049B-4BBDEEE5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4EBB-0EA4-CAF9-EE7B-406E36ED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6692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1BC6-CDE6-6C12-A8F6-716130DC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A9DE-1C84-74C5-72A1-A2FD9FAC5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9165F-7662-6B02-A2D6-DFA50BC43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75D2-A709-276A-1DDC-1944E69A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004E-4C00-CBC2-9DC0-7CA4C565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14D4-0EFF-DEC2-B81A-E2F2057B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618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012C-B3DA-B757-0674-D731CCBD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68C4D-6C5A-4502-4525-4F31F308E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B560A-1C8C-4BD1-C85E-B334E8C90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8C703-3CD1-D699-8096-98BC07776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30BFD-D268-F298-41D6-CD8194987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3736B-22FB-0434-F5E3-2B1AC5AD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F6535-DCD6-8FC0-AF04-0F37E6ED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D280B-4A93-755A-E4F3-1A101CD3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8968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C754-5040-7B14-D97F-7A78EDEC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1C88E-7D5B-9393-6FF8-3D981FB7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1E156-5C80-91C5-95F9-2C0C0F14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F41F5-4CF7-B449-FBFF-2C902C77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0785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408AC-176C-783A-ABA2-F094CF17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68DB1-FD74-062A-B154-6668BD22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E96EE-662F-D958-F271-237CF749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2565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C6D6-F918-DDA8-F42D-4EED291A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2FAC-DFE6-F673-6924-4707A4C1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B38A4-C8E8-68E4-F0DC-DAABB221F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4EC86-5CDE-ECE8-86A4-4AB9CD13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1345C-A930-B2EE-EA4F-32212CBE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7F256-5FAE-57DD-EDCC-B908E951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867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797B-F733-FE8C-F1E7-08B94BF7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E7AE3-6C98-81D1-CCFE-F15969BD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72B0F-3386-23A3-907B-080ACAD3A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3BBA2-14FB-66DC-BCD1-784E091B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DF786-0B55-E1F6-D5F2-B274D243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4463-A5B6-95CF-71DA-6180D7E1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8577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60D29-2A32-6D99-A577-8E95998C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E70E9-9C46-06B9-A9AD-740F49E1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FDA49-2A00-5A90-EC3F-1BFEAAF7F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E3556-12ED-F04A-A124-4BEF5F532905}" type="datetimeFigureOut">
              <a:rPr lang="en-SA" smtClean="0"/>
              <a:t>04/30/2023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C6A1-A322-5AD2-E437-276D3B73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05FB9-6015-8DFF-8FF6-B12EBEF03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35A05-1946-8F40-9662-18338DB58A73}" type="slidenum">
              <a:rPr lang="en-SA" smtClean="0"/>
              <a:t>‹Nº›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282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D6C8-1EAE-E466-AC14-DC997E74E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Multimodal Video Analysis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5E184-77F8-5CA8-7340-E5D23B073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 dirty="0"/>
          </a:p>
          <a:p>
            <a:r>
              <a:rPr lang="en-SA" dirty="0"/>
              <a:t>Juan Leon-Alcazar</a:t>
            </a:r>
          </a:p>
          <a:p>
            <a:r>
              <a:rPr lang="en-SA" dirty="0"/>
              <a:t>Postdoctoral Fellow IVUL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376576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46DB2-CDFC-17CE-C5AF-146AA42F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4200">
                <a:cs typeface="Calibri Light"/>
              </a:rPr>
              <a:t>Active Speaker Detection</a:t>
            </a:r>
            <a:endParaRPr lang="en-SA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1E6E-F85A-7ACB-6610-4FC6EF7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 dirty="0" err="1">
                <a:ea typeface="+mn-lt"/>
                <a:cs typeface="+mn-lt"/>
              </a:rPr>
              <a:t>Identify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which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of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visible </a:t>
            </a:r>
            <a:r>
              <a:rPr lang="es-ES" sz="1700" dirty="0" err="1">
                <a:ea typeface="+mn-lt"/>
                <a:cs typeface="+mn-lt"/>
              </a:rPr>
              <a:t>persons</a:t>
            </a:r>
            <a:r>
              <a:rPr lang="es-ES" sz="1700" dirty="0">
                <a:ea typeface="+mn-lt"/>
                <a:cs typeface="+mn-lt"/>
              </a:rPr>
              <a:t> in a video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current</a:t>
            </a:r>
            <a:r>
              <a:rPr lang="es-ES" sz="1700" dirty="0">
                <a:ea typeface="+mn-lt"/>
                <a:cs typeface="+mn-lt"/>
              </a:rPr>
              <a:t> speaker (</a:t>
            </a:r>
            <a:r>
              <a:rPr lang="es-ES" sz="1700" dirty="0" err="1">
                <a:ea typeface="+mn-lt"/>
                <a:cs typeface="+mn-lt"/>
              </a:rPr>
              <a:t>if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any</a:t>
            </a:r>
            <a:r>
              <a:rPr lang="es-ES" sz="1700" dirty="0">
                <a:ea typeface="+mn-lt"/>
                <a:cs typeface="+mn-lt"/>
              </a:rPr>
              <a:t>). </a:t>
            </a:r>
            <a:endParaRPr lang="es-ES" sz="1700">
              <a:cs typeface="Calibri"/>
            </a:endParaRPr>
          </a:p>
          <a:p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an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inherently</a:t>
            </a:r>
            <a:r>
              <a:rPr lang="es-ES" sz="1700" b="1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multi-modal</a:t>
            </a:r>
            <a:r>
              <a:rPr lang="es-ES" sz="1700" b="1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task</a:t>
            </a:r>
            <a:r>
              <a:rPr lang="es-ES" sz="1700" dirty="0">
                <a:ea typeface="+mn-lt"/>
                <a:cs typeface="+mn-lt"/>
              </a:rPr>
              <a:t> as no single </a:t>
            </a:r>
            <a:r>
              <a:rPr lang="es-ES" sz="1700" dirty="0" err="1">
                <a:ea typeface="+mn-lt"/>
                <a:cs typeface="+mn-lt"/>
              </a:rPr>
              <a:t>modality</a:t>
            </a:r>
            <a:r>
              <a:rPr lang="es-ES" sz="1700" dirty="0">
                <a:ea typeface="+mn-lt"/>
                <a:cs typeface="+mn-lt"/>
              </a:rPr>
              <a:t> can </a:t>
            </a:r>
            <a:r>
              <a:rPr lang="es-ES" sz="1700" dirty="0" err="1">
                <a:ea typeface="+mn-lt"/>
                <a:cs typeface="+mn-lt"/>
              </a:rPr>
              <a:t>provide</a:t>
            </a:r>
            <a:r>
              <a:rPr lang="es-ES" sz="1700" dirty="0">
                <a:ea typeface="+mn-lt"/>
                <a:cs typeface="+mn-lt"/>
              </a:rPr>
              <a:t> full </a:t>
            </a:r>
            <a:r>
              <a:rPr lang="es-ES" sz="1700" dirty="0" err="1">
                <a:ea typeface="+mn-lt"/>
                <a:cs typeface="+mn-lt"/>
              </a:rPr>
              <a:t>supervision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to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identify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Active Speaker. </a:t>
            </a:r>
          </a:p>
          <a:p>
            <a:pPr lvl="1"/>
            <a:r>
              <a:rPr lang="es-ES" sz="1700" dirty="0">
                <a:ea typeface="+mn-lt"/>
                <a:cs typeface="+mn-lt"/>
              </a:rPr>
              <a:t>Visual data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a </a:t>
            </a:r>
            <a:r>
              <a:rPr lang="es-ES" sz="1700" dirty="0" err="1">
                <a:ea typeface="+mn-lt"/>
                <a:cs typeface="+mn-lt"/>
              </a:rPr>
              <a:t>fair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approximation</a:t>
            </a:r>
            <a:r>
              <a:rPr lang="es-ES" sz="1700" dirty="0">
                <a:ea typeface="+mn-lt"/>
                <a:cs typeface="+mn-lt"/>
              </a:rPr>
              <a:t>, </a:t>
            </a:r>
            <a:r>
              <a:rPr lang="es-ES" sz="1700" dirty="0" err="1">
                <a:ea typeface="+mn-lt"/>
                <a:cs typeface="+mn-lt"/>
              </a:rPr>
              <a:t>but</a:t>
            </a:r>
            <a:r>
              <a:rPr lang="es-ES" sz="1700" dirty="0">
                <a:ea typeface="+mn-lt"/>
                <a:cs typeface="+mn-lt"/>
              </a:rPr>
              <a:t> incomplete </a:t>
            </a:r>
            <a:endParaRPr lang="es-ES" sz="1700">
              <a:cs typeface="Calibri"/>
            </a:endParaRPr>
          </a:p>
          <a:p>
            <a:pPr marL="0" indent="0">
              <a:buNone/>
            </a:pPr>
            <a:endParaRPr lang="es-ES" sz="1700" dirty="0">
              <a:cs typeface="Calibri"/>
            </a:endParaRP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D2BEBF9-2793-10FA-D0AD-21DD159F616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2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46DB2-CDFC-17CE-C5AF-146AA42F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4200">
                <a:cs typeface="Calibri Light"/>
              </a:rPr>
              <a:t>Active Speaker Detection</a:t>
            </a:r>
            <a:endParaRPr lang="en-SA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1E6E-F85A-7ACB-6610-4FC6EF7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 dirty="0" err="1">
                <a:ea typeface="+mn-lt"/>
                <a:cs typeface="+mn-lt"/>
              </a:rPr>
              <a:t>Identify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which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of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visible </a:t>
            </a:r>
            <a:r>
              <a:rPr lang="es-ES" sz="1700" dirty="0" err="1">
                <a:ea typeface="+mn-lt"/>
                <a:cs typeface="+mn-lt"/>
              </a:rPr>
              <a:t>persons</a:t>
            </a:r>
            <a:r>
              <a:rPr lang="es-ES" sz="1700" dirty="0">
                <a:ea typeface="+mn-lt"/>
                <a:cs typeface="+mn-lt"/>
              </a:rPr>
              <a:t> in a video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current</a:t>
            </a:r>
            <a:r>
              <a:rPr lang="es-ES" sz="1700" dirty="0">
                <a:ea typeface="+mn-lt"/>
                <a:cs typeface="+mn-lt"/>
              </a:rPr>
              <a:t> speaker (</a:t>
            </a:r>
            <a:r>
              <a:rPr lang="es-ES" sz="1700" dirty="0" err="1">
                <a:ea typeface="+mn-lt"/>
                <a:cs typeface="+mn-lt"/>
              </a:rPr>
              <a:t>if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any</a:t>
            </a:r>
            <a:r>
              <a:rPr lang="es-ES" sz="1700" dirty="0">
                <a:ea typeface="+mn-lt"/>
                <a:cs typeface="+mn-lt"/>
              </a:rPr>
              <a:t>). </a:t>
            </a:r>
            <a:endParaRPr lang="es-ES" sz="1700" dirty="0">
              <a:cs typeface="Calibri"/>
            </a:endParaRPr>
          </a:p>
          <a:p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an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inherently</a:t>
            </a:r>
            <a:r>
              <a:rPr lang="es-ES" sz="1700" b="1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multi-modal</a:t>
            </a:r>
            <a:r>
              <a:rPr lang="es-ES" sz="1700" b="1" dirty="0">
                <a:ea typeface="+mn-lt"/>
                <a:cs typeface="+mn-lt"/>
              </a:rPr>
              <a:t> </a:t>
            </a:r>
            <a:r>
              <a:rPr lang="es-ES" sz="1700" b="1" dirty="0" err="1">
                <a:ea typeface="+mn-lt"/>
                <a:cs typeface="+mn-lt"/>
              </a:rPr>
              <a:t>task</a:t>
            </a:r>
            <a:r>
              <a:rPr lang="es-ES" sz="1700" dirty="0">
                <a:ea typeface="+mn-lt"/>
                <a:cs typeface="+mn-lt"/>
              </a:rPr>
              <a:t> as no single </a:t>
            </a:r>
            <a:r>
              <a:rPr lang="es-ES" sz="1700" dirty="0" err="1">
                <a:ea typeface="+mn-lt"/>
                <a:cs typeface="+mn-lt"/>
              </a:rPr>
              <a:t>modality</a:t>
            </a:r>
            <a:r>
              <a:rPr lang="es-ES" sz="1700" dirty="0">
                <a:ea typeface="+mn-lt"/>
                <a:cs typeface="+mn-lt"/>
              </a:rPr>
              <a:t> can </a:t>
            </a:r>
            <a:r>
              <a:rPr lang="es-ES" sz="1700" dirty="0" err="1">
                <a:ea typeface="+mn-lt"/>
                <a:cs typeface="+mn-lt"/>
              </a:rPr>
              <a:t>provide</a:t>
            </a:r>
            <a:r>
              <a:rPr lang="es-ES" sz="1700" dirty="0">
                <a:ea typeface="+mn-lt"/>
                <a:cs typeface="+mn-lt"/>
              </a:rPr>
              <a:t> full </a:t>
            </a:r>
            <a:r>
              <a:rPr lang="es-ES" sz="1700" dirty="0" err="1">
                <a:ea typeface="+mn-lt"/>
                <a:cs typeface="+mn-lt"/>
              </a:rPr>
              <a:t>supervision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to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identify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Active Speaker. </a:t>
            </a:r>
          </a:p>
          <a:p>
            <a:pPr lvl="1"/>
            <a:r>
              <a:rPr lang="es-ES" sz="1700" dirty="0">
                <a:ea typeface="+mn-lt"/>
                <a:cs typeface="+mn-lt"/>
              </a:rPr>
              <a:t>Visual data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a </a:t>
            </a:r>
            <a:r>
              <a:rPr lang="es-ES" sz="1700" dirty="0" err="1">
                <a:ea typeface="+mn-lt"/>
                <a:cs typeface="+mn-lt"/>
              </a:rPr>
              <a:t>fair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approximation</a:t>
            </a:r>
            <a:r>
              <a:rPr lang="es-ES" sz="1700" dirty="0">
                <a:ea typeface="+mn-lt"/>
                <a:cs typeface="+mn-lt"/>
              </a:rPr>
              <a:t>, </a:t>
            </a:r>
            <a:r>
              <a:rPr lang="es-ES" sz="1700" dirty="0" err="1">
                <a:ea typeface="+mn-lt"/>
                <a:cs typeface="+mn-lt"/>
              </a:rPr>
              <a:t>but</a:t>
            </a:r>
            <a:r>
              <a:rPr lang="es-ES" sz="1700" dirty="0">
                <a:ea typeface="+mn-lt"/>
                <a:cs typeface="+mn-lt"/>
              </a:rPr>
              <a:t> incomplete </a:t>
            </a:r>
            <a:endParaRPr lang="es-ES" sz="1700" dirty="0">
              <a:cs typeface="Calibri"/>
            </a:endParaRPr>
          </a:p>
          <a:p>
            <a:r>
              <a:rPr lang="es-ES" sz="1700" dirty="0">
                <a:ea typeface="+mn-lt"/>
                <a:cs typeface="+mn-lt"/>
              </a:rPr>
              <a:t>Audio </a:t>
            </a:r>
            <a:r>
              <a:rPr lang="es-ES" sz="1700" dirty="0" err="1">
                <a:ea typeface="+mn-lt"/>
                <a:cs typeface="+mn-lt"/>
              </a:rPr>
              <a:t>only</a:t>
            </a:r>
            <a:r>
              <a:rPr lang="es-ES" sz="1700" dirty="0">
                <a:ea typeface="+mn-lt"/>
                <a:cs typeface="+mn-lt"/>
              </a:rPr>
              <a:t> data can </a:t>
            </a:r>
            <a:r>
              <a:rPr lang="es-ES" sz="1700" dirty="0" err="1">
                <a:ea typeface="+mn-lt"/>
                <a:cs typeface="+mn-lt"/>
              </a:rPr>
              <a:t>tell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us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if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there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speech</a:t>
            </a:r>
            <a:r>
              <a:rPr lang="es-ES" sz="1700" dirty="0">
                <a:ea typeface="+mn-lt"/>
                <a:cs typeface="+mn-lt"/>
              </a:rPr>
              <a:t> in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scene</a:t>
            </a:r>
            <a:r>
              <a:rPr lang="es-ES" sz="1700" dirty="0">
                <a:ea typeface="+mn-lt"/>
                <a:cs typeface="+mn-lt"/>
              </a:rPr>
              <a:t>.</a:t>
            </a:r>
            <a:endParaRPr lang="es-ES" sz="17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D2BEBF9-2793-10FA-D0AD-21DD159F616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1554B-15B8-2077-CBAA-259938B6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SA" sz="5400">
                <a:solidFill>
                  <a:srgbClr val="FFFFFF"/>
                </a:solidFill>
              </a:rPr>
              <a:t>W</a:t>
            </a:r>
            <a:r>
              <a:rPr lang="en-US" sz="5400">
                <a:solidFill>
                  <a:srgbClr val="FFFFFF"/>
                </a:solidFill>
              </a:rPr>
              <a:t>h</a:t>
            </a:r>
            <a:r>
              <a:rPr lang="en-SA" sz="5400">
                <a:solidFill>
                  <a:srgbClr val="FFFFFF"/>
                </a:solidFill>
              </a:rPr>
              <a:t>y would you care about ASD?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27E1-A287-7162-A918-CF6FEDE50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SA" sz="2200"/>
              <a:t>Video Edition (Offline)</a:t>
            </a:r>
          </a:p>
          <a:p>
            <a:pPr lvl="1"/>
            <a:r>
              <a:rPr lang="en-SA" sz="2200"/>
              <a:t>We can now focus on who is speaking at any time.</a:t>
            </a:r>
          </a:p>
          <a:p>
            <a:pPr lvl="1"/>
            <a:r>
              <a:rPr lang="en-SA" sz="2200"/>
              <a:t>Is a critical </a:t>
            </a:r>
            <a:r>
              <a:rPr lang="en-US" sz="2200">
                <a:latin typeface="Arial"/>
                <a:cs typeface="Arial"/>
              </a:rPr>
              <a:t>element </a:t>
            </a:r>
            <a:r>
              <a:rPr lang="en-SA" sz="2200"/>
              <a:t>on Hollywood movies.</a:t>
            </a:r>
            <a:endParaRPr lang="en-SA" sz="2200">
              <a:cs typeface="Calibri"/>
            </a:endParaRPr>
          </a:p>
          <a:p>
            <a:pPr lvl="1"/>
            <a:r>
              <a:rPr lang="en-SA" sz="2200" b="1"/>
              <a:t>It guides the edition process.</a:t>
            </a:r>
          </a:p>
          <a:p>
            <a:pPr lvl="1"/>
            <a:endParaRPr lang="en-SA" sz="2200" b="1"/>
          </a:p>
          <a:p>
            <a:r>
              <a:rPr lang="en-SA" sz="2200"/>
              <a:t>Video Conferencing (Online)</a:t>
            </a:r>
          </a:p>
          <a:p>
            <a:pPr lvl="1"/>
            <a:r>
              <a:rPr lang="en-SA" sz="2200"/>
              <a:t>Relocate whoever is speaking without needing an array of microphones.</a:t>
            </a:r>
          </a:p>
          <a:p>
            <a:pPr marL="0" indent="0">
              <a:buNone/>
            </a:pPr>
            <a:endParaRPr lang="en-SA" sz="2200"/>
          </a:p>
        </p:txBody>
      </p:sp>
    </p:spTree>
    <p:extLst>
      <p:ext uri="{BB962C8B-B14F-4D97-AF65-F5344CB8AC3E}">
        <p14:creationId xmlns:p14="http://schemas.microsoft.com/office/powerpoint/2010/main" val="337835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0CED5-AF7D-23A5-66F7-6C4A331E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Our Key Idea</a:t>
            </a: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7D8286-2212-1E73-37EC-AAFDC16F5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269" y="1659396"/>
            <a:ext cx="9061682" cy="43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1FD6-1376-CB53-9216-03B5C57A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Active Speakers In Context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5AFF0140-7789-994A-F53C-051712C15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1" y="2036474"/>
            <a:ext cx="10515600" cy="35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5908-182A-90CF-5E9D-14CE1E5E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Active Speakers In Context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D2653EFA-DE31-68DC-DC87-7F4A5F2F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390" y="2095510"/>
            <a:ext cx="10515600" cy="353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7EDCE-B729-94B3-324B-CF915B24EE06}"/>
              </a:ext>
            </a:extLst>
          </p:cNvPr>
          <p:cNvSpPr/>
          <p:nvPr/>
        </p:nvSpPr>
        <p:spPr>
          <a:xfrm>
            <a:off x="4192769" y="2980422"/>
            <a:ext cx="938893" cy="1771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3968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E072-9B47-E1D2-195A-6B9909D2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Feature Stack (The Actual Context)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9C3E65F-E2B8-0E38-8BDC-9567A49D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850" y="2108994"/>
            <a:ext cx="64643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5908-182A-90CF-5E9D-14CE1E5E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Decoding the Context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D2653EFA-DE31-68DC-DC87-7F4A5F2F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886" y="2134444"/>
            <a:ext cx="10515600" cy="353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7EDCE-B729-94B3-324B-CF915B24EE06}"/>
              </a:ext>
            </a:extLst>
          </p:cNvPr>
          <p:cNvSpPr/>
          <p:nvPr/>
        </p:nvSpPr>
        <p:spPr>
          <a:xfrm>
            <a:off x="5091793" y="2865665"/>
            <a:ext cx="5252357" cy="2253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31957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5ACC-AE64-9305-4AD3-E80B39FF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What is the Non-local Block?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403D4-66D5-75AC-7AE1-65AEA1FDD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23" y="1690688"/>
            <a:ext cx="626928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9F75E-3872-C4EA-64F2-9C1FF52E2E25}"/>
              </a:ext>
            </a:extLst>
          </p:cNvPr>
          <p:cNvSpPr txBox="1"/>
          <p:nvPr/>
        </p:nvSpPr>
        <p:spPr>
          <a:xfrm>
            <a:off x="7500135" y="1690688"/>
            <a:ext cx="41713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first match every single </a:t>
            </a:r>
            <a:r>
              <a:rPr lang="en-US">
                <a:latin typeface="Arial"/>
                <a:cs typeface="Arial"/>
              </a:rPr>
              <a:t>feature  against each other. </a:t>
            </a:r>
            <a:endParaRPr lang="es-ES"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feature similarity is then used to ‘pull’ features from the original sequence. </a:t>
            </a:r>
            <a:endParaRPr lang="en-SA" dirty="0"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make sure  the representation of each element is determined by every other element, according to their similarity. </a:t>
            </a:r>
            <a:endParaRPr lang="en-SA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1E958B-A634-EDF5-E091-20730A1F47B4}"/>
              </a:ext>
            </a:extLst>
          </p:cNvPr>
          <p:cNvSpPr txBox="1"/>
          <p:nvPr/>
        </p:nvSpPr>
        <p:spPr>
          <a:xfrm>
            <a:off x="3238674" y="6311528"/>
            <a:ext cx="14000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000" dirty="0">
                <a:ea typeface="+mn-lt"/>
                <a:cs typeface="+mn-lt"/>
              </a:rPr>
              <a:t>hydragon-cv.info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69128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1650E-E18E-2C0F-3CC8-E4BE378C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A more Fundamented Approach for ASD</a:t>
            </a:r>
            <a:endParaRPr lang="en-SA" sz="3000"/>
          </a:p>
        </p:txBody>
      </p:sp>
      <p:pic>
        <p:nvPicPr>
          <p:cNvPr id="4" name="Imagen 4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C92FA5CA-6101-0955-617F-B73E9C43C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7746"/>
          <a:stretch/>
        </p:blipFill>
        <p:spPr>
          <a:xfrm>
            <a:off x="630936" y="1597168"/>
            <a:ext cx="5458968" cy="3663664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29E0-B217-7028-CA9C-CE046AE2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Arial"/>
                <a:cs typeface="Arial"/>
              </a:rPr>
              <a:t>Speech Events must be attributed! </a:t>
            </a:r>
            <a:endParaRPr lang="en-US" sz="2200">
              <a:latin typeface="Calibri" panose="020F0502020204030204"/>
              <a:cs typeface="Calibri" panose="020F0502020204030204"/>
            </a:endParaRPr>
          </a:p>
          <a:p>
            <a:r>
              <a:rPr lang="en-US" sz="2200">
                <a:latin typeface="Arial"/>
                <a:cs typeface="Arial"/>
              </a:rPr>
              <a:t>Speech events must be generated by a human. </a:t>
            </a:r>
            <a:endParaRPr lang="en-US" sz="2200">
              <a:latin typeface="Calibri" panose="020F0502020204030204"/>
              <a:cs typeface="Calibri" panose="020F0502020204030204"/>
            </a:endParaRPr>
          </a:p>
          <a:p>
            <a:r>
              <a:rPr lang="en-US" sz="2200">
                <a:latin typeface="Arial"/>
                <a:cs typeface="Arial"/>
              </a:rPr>
              <a:t>The only question is what happens with offscreen speech? </a:t>
            </a:r>
            <a:endParaRPr lang="en-US" sz="2200">
              <a:latin typeface="Calibri" panose="020F0502020204030204"/>
              <a:cs typeface="Calibri" panose="020F0502020204030204"/>
            </a:endParaRPr>
          </a:p>
          <a:p>
            <a:r>
              <a:rPr lang="en-US" sz="2200">
                <a:latin typeface="Arial"/>
                <a:cs typeface="Arial"/>
              </a:rPr>
              <a:t>Luckily that's not an issue in Hollywood Video!</a:t>
            </a:r>
            <a:br>
              <a:rPr lang="en-US" sz="2200"/>
            </a:br>
            <a:endParaRPr lang="en-US" sz="2200">
              <a:cs typeface="Calibri"/>
            </a:endParaRPr>
          </a:p>
          <a:p>
            <a:endParaRPr lang="en-SA" sz="2200"/>
          </a:p>
        </p:txBody>
      </p:sp>
    </p:spTree>
    <p:extLst>
      <p:ext uri="{BB962C8B-B14F-4D97-AF65-F5344CB8AC3E}">
        <p14:creationId xmlns:p14="http://schemas.microsoft.com/office/powerpoint/2010/main" val="35987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0E73-3265-05F1-A2A2-0EA8A2D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IVUL - Video Analysis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80FEF5-2090-F7B1-CD14-EE44D4AAC2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28880" y="1825625"/>
          <a:ext cx="502491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67B6C0-BEC0-5778-8CB5-5758AF84C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1" y="1690688"/>
            <a:ext cx="5128517" cy="38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6DD1-151C-743D-53E3-32C15324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Graph Neural Networks (GNN)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956B9-DE04-7215-3D12-FB8DD6A18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3" y="1646192"/>
            <a:ext cx="642674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89465-0894-84A6-B0B0-6F0A9BB750BA}"/>
              </a:ext>
            </a:extLst>
          </p:cNvPr>
          <p:cNvSpPr txBox="1"/>
          <p:nvPr/>
        </p:nvSpPr>
        <p:spPr>
          <a:xfrm>
            <a:off x="7715892" y="1690688"/>
            <a:ext cx="399898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A" sz="2000" dirty="0"/>
              <a:t>GNNs are the natural extension of </a:t>
            </a:r>
            <a:endParaRPr lang="es-ES" sz="2000">
              <a:cs typeface="Calibri"/>
            </a:endParaRPr>
          </a:p>
          <a:p>
            <a:r>
              <a:rPr lang="en-SA" sz="2000" dirty="0"/>
              <a:t>convolutional </a:t>
            </a:r>
            <a:r>
              <a:rPr lang="en-US" sz="2000" dirty="0">
                <a:latin typeface="Calibri"/>
                <a:cs typeface="Arial"/>
              </a:rPr>
              <a:t>networks </a:t>
            </a:r>
            <a:r>
              <a:rPr lang="en-SA" sz="2000" dirty="0"/>
              <a:t>to work with non- </a:t>
            </a:r>
            <a:r>
              <a:rPr lang="en-US" sz="2000" dirty="0"/>
              <a:t>E</a:t>
            </a:r>
            <a:r>
              <a:rPr lang="en-SA" sz="2000" dirty="0"/>
              <a:t>uclidean data</a:t>
            </a:r>
            <a:endParaRPr lang="en-SA" sz="2000" dirty="0">
              <a:cs typeface="Calibri"/>
            </a:endParaRPr>
          </a:p>
          <a:p>
            <a:endParaRPr lang="en-SA" sz="2000" dirty="0">
              <a:cs typeface="Calibri"/>
            </a:endParaRPr>
          </a:p>
          <a:p>
            <a:r>
              <a:rPr lang="en-SA" sz="2000" dirty="0"/>
              <a:t>We now define the Neighborhood of the </a:t>
            </a:r>
            <a:r>
              <a:rPr lang="en-US" sz="2000" dirty="0"/>
              <a:t>P</a:t>
            </a:r>
            <a:r>
              <a:rPr lang="en-SA" sz="2000" dirty="0"/>
              <a:t>ixels, and can assign properties </a:t>
            </a:r>
            <a:r>
              <a:rPr lang="en-SA" sz="2000"/>
              <a:t>to their edges.</a:t>
            </a:r>
            <a:endParaRPr lang="en-SA" sz="20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08757-6348-4F87-EDEE-B822D561A652}"/>
              </a:ext>
            </a:extLst>
          </p:cNvPr>
          <p:cNvSpPr txBox="1"/>
          <p:nvPr/>
        </p:nvSpPr>
        <p:spPr>
          <a:xfrm>
            <a:off x="3626777" y="6042026"/>
            <a:ext cx="200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000" dirty="0"/>
              <a:t>Lee et al.</a:t>
            </a:r>
          </a:p>
        </p:txBody>
      </p:sp>
    </p:spTree>
    <p:extLst>
      <p:ext uri="{BB962C8B-B14F-4D97-AF65-F5344CB8AC3E}">
        <p14:creationId xmlns:p14="http://schemas.microsoft.com/office/powerpoint/2010/main" val="444287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E2860-9043-411E-52E9-9A292929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Graph Neural Networks for ASD</a:t>
            </a:r>
            <a:endParaRPr lang="en-SA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2648-4C54-042E-F60D-2475859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can replace the attention to an explicit Graph network. 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model the affinity between individual video nodes (Cyan) to an audio node. 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can directly establish relationships between Video node (visible persons) and audio nodes (Long term dependencies).</a:t>
            </a:r>
            <a:br>
              <a:rPr lang="en-US" sz="2000"/>
            </a:br>
            <a:endParaRPr lang="en-US" sz="2000">
              <a:cs typeface="Calibri" panose="020F0502020204030204"/>
            </a:endParaRPr>
          </a:p>
          <a:p>
            <a:endParaRPr lang="en-SA" sz="200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3A957B1-4ED9-D713-CF82-283F13FB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622" y="640080"/>
            <a:ext cx="32058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7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8C1C-DC35-6D7E-13D8-A1B731E9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From local to temporal relationships</a:t>
            </a:r>
          </a:p>
        </p:txBody>
      </p:sp>
      <p:pic>
        <p:nvPicPr>
          <p:cNvPr id="4" name="Imagen 6" descr="Diagrama&#10;&#10;Descripción generada automáticamente">
            <a:extLst>
              <a:ext uri="{FF2B5EF4-FFF2-40B4-BE49-F238E27FC236}">
                <a16:creationId xmlns:a16="http://schemas.microsoft.com/office/drawing/2014/main" id="{3140F03A-BB40-E6A8-311F-EEFB0EE61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21" y="2411137"/>
            <a:ext cx="10421409" cy="2532393"/>
          </a:xfrm>
        </p:spPr>
      </p:pic>
    </p:spTree>
    <p:extLst>
      <p:ext uri="{BB962C8B-B14F-4D97-AF65-F5344CB8AC3E}">
        <p14:creationId xmlns:p14="http://schemas.microsoft.com/office/powerpoint/2010/main" val="67750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FD8D-6C49-BDDC-47B4-00E59E53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The MAAS architrecture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0978E-FB5F-5DA6-7019-0C4272E0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3835"/>
            <a:ext cx="10515600" cy="3754918"/>
          </a:xfrm>
        </p:spPr>
      </p:pic>
    </p:spTree>
    <p:extLst>
      <p:ext uri="{BB962C8B-B14F-4D97-AF65-F5344CB8AC3E}">
        <p14:creationId xmlns:p14="http://schemas.microsoft.com/office/powerpoint/2010/main" val="194764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2B28-B519-40C1-22F8-B1C47DF2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A"/>
              <a:t>Video Continual Learning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046F-B3D7-231B-637C-733306C6D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Deep learning pipelines could require the sequential fine-tuning of large models in a set of independent tasks, if these are learned sequentially Deep neural networks suffer from what is known as </a:t>
            </a:r>
            <a:r>
              <a:rPr lang="en-US" b="1" dirty="0"/>
              <a:t>catastrophic forgetting</a:t>
            </a:r>
            <a:r>
              <a:rPr lang="en-US" dirty="0"/>
              <a:t>.</a:t>
            </a:r>
            <a:endParaRPr lang="en-SA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078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2B28-B519-40C1-22F8-B1C47DF2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SA" sz="4800"/>
              <a:t>Video Continual Learning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3A8981-D45B-A9BB-1FF0-8F739246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75759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BCD17B-DAF8-FF0E-29CD-5887CF18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ES">
                <a:cs typeface="Calibri Light"/>
              </a:rPr>
              <a:t>Perfomance</a:t>
            </a:r>
            <a:r>
              <a:rPr lang="es-ES" dirty="0">
                <a:cs typeface="Calibri Light"/>
              </a:rPr>
              <a:t> </a:t>
            </a:r>
            <a:r>
              <a:rPr lang="es-ES">
                <a:cs typeface="Calibri Light"/>
              </a:rPr>
              <a:t>Decay</a:t>
            </a:r>
            <a:r>
              <a:rPr lang="es-ES" dirty="0">
                <a:cs typeface="Calibri Light"/>
              </a:rPr>
              <a:t> </a:t>
            </a:r>
            <a:r>
              <a:rPr lang="es-ES">
                <a:cs typeface="Calibri Light"/>
              </a:rPr>
              <a:t>Along</a:t>
            </a:r>
            <a:r>
              <a:rPr lang="es-ES" dirty="0">
                <a:cs typeface="Calibri Light"/>
              </a:rPr>
              <a:t> Consecutive </a:t>
            </a:r>
            <a:r>
              <a:rPr lang="es-ES">
                <a:cs typeface="Calibri Light"/>
              </a:rPr>
              <a:t>Tasks</a:t>
            </a:r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408A92A-BB6A-9D75-AC20-B42DC240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9" y="2297733"/>
            <a:ext cx="6744185" cy="3975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2CD46-E513-F700-2192-4101CB28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Video Continual Learning</a:t>
            </a:r>
            <a:endParaRPr lang="en-SA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C3BF-57C6-3CAE-AC91-268768D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spcBef>
                <a:spcPts val="500"/>
              </a:spcBef>
              <a:buNone/>
            </a:pPr>
            <a:r>
              <a:rPr lang="en-US" sz="2000" b="1"/>
              <a:t>Synaptic plasticity </a:t>
            </a:r>
            <a:r>
              <a:rPr lang="en-US" sz="2000"/>
              <a:t>is the ability to establish new synaptic configurations, which is essential to learn new tasks (Transfer Learning).</a:t>
            </a:r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spcBef>
                <a:spcPts val="500"/>
              </a:spcBef>
              <a:buNone/>
            </a:pPr>
            <a:r>
              <a:rPr lang="en-US" sz="2000" b="1"/>
              <a:t>Synaptic stability</a:t>
            </a:r>
            <a:r>
              <a:rPr lang="en-US" sz="2000"/>
              <a:t> is the ability to re-establish or remember the activation patterns needed to solve a task.</a:t>
            </a:r>
            <a:endParaRPr lang="en-US" sz="2000">
              <a:cs typeface="Calibri"/>
            </a:endParaRPr>
          </a:p>
          <a:p>
            <a:endParaRPr lang="en-SA" sz="2000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05A0CBEF-CAF9-3BD2-BA89-A61DD14D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50375"/>
            <a:ext cx="5150277" cy="238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2CD46-E513-F700-2192-4101CB28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Video Continual Learning</a:t>
            </a:r>
            <a:endParaRPr lang="en-SA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C3BF-57C6-3CAE-AC91-268768D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457200" lvl="1" indent="0">
              <a:spcBef>
                <a:spcPts val="500"/>
              </a:spcBef>
              <a:buNone/>
            </a:pPr>
            <a:r>
              <a:rPr lang="en-US" sz="2000" b="1"/>
              <a:t>Synaptic plasticity </a:t>
            </a:r>
            <a:r>
              <a:rPr lang="en-US" sz="2000"/>
              <a:t>is the ability to establish new synaptic configurations, which is essential to learn new tasks (Transfer Learning).</a:t>
            </a:r>
          </a:p>
          <a:p>
            <a:pPr marL="457200" lvl="1" indent="0">
              <a:spcBef>
                <a:spcPts val="500"/>
              </a:spcBef>
              <a:buNone/>
            </a:pPr>
            <a:r>
              <a:rPr lang="en-US" sz="2000" b="1"/>
              <a:t>Synaptic stability</a:t>
            </a:r>
            <a:r>
              <a:rPr lang="en-US" sz="2000"/>
              <a:t> is the ability to re-establish or remember the activation patterns needed to solve a task.</a:t>
            </a:r>
            <a:endParaRPr lang="en-US" sz="2000">
              <a:cs typeface="Calibri"/>
            </a:endParaRPr>
          </a:p>
          <a:p>
            <a:endParaRPr lang="en-SA" sz="2000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05A0CBEF-CAF9-3BD2-BA89-A61DD14D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50375"/>
            <a:ext cx="5150277" cy="238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6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7C9E1-36A1-3E24-0A88-1F9CFA7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s-ES" sz="5400">
                <a:cs typeface="Calibri Light"/>
              </a:rPr>
              <a:t>Common Approaches in CIL</a:t>
            </a:r>
            <a:endParaRPr lang="en-SA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84DD-1EE9-B1BA-36C4-7BCBA8C06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Regularized methods: </a:t>
            </a:r>
            <a:r>
              <a:rPr lang="en-US" sz="2400">
                <a:ea typeface="+mn-lt"/>
                <a:cs typeface="+mn-lt"/>
              </a:rPr>
              <a:t>penalize abrupt changes in the most relevant parameters learned from previous tasks.</a:t>
            </a:r>
          </a:p>
          <a:p>
            <a:pPr marL="0" indent="0">
              <a:buNone/>
            </a:pPr>
            <a:endParaRPr lang="es-ES" sz="2400"/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Memory-Based methods: </a:t>
            </a:r>
            <a:r>
              <a:rPr lang="en-US" sz="2400">
                <a:ea typeface="+mn-lt"/>
                <a:cs typeface="+mn-lt"/>
              </a:rPr>
              <a:t>mitigate catastrophic forgetting by retaining a limited amount of training instances from previous tasks.</a:t>
            </a:r>
            <a:endParaRPr lang="es-ES" sz="2400">
              <a:cs typeface="Calibri" panose="020F0502020204030204"/>
            </a:endParaRPr>
          </a:p>
          <a:p>
            <a:endParaRPr lang="en-SA" sz="2400"/>
          </a:p>
        </p:txBody>
      </p:sp>
    </p:spTree>
    <p:extLst>
      <p:ext uri="{BB962C8B-B14F-4D97-AF65-F5344CB8AC3E}">
        <p14:creationId xmlns:p14="http://schemas.microsoft.com/office/powerpoint/2010/main" val="24566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0E73-3265-05F1-A2A2-0EA8A2D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IVUL - Video Analysis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80FEF5-2090-F7B1-CD14-EE44D4AAC2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28880" y="1825625"/>
          <a:ext cx="502491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67B6C0-BEC0-5778-8CB5-5758AF84C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1" y="1690688"/>
            <a:ext cx="5128517" cy="38463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35F01D6-8EEE-778B-9939-3FC92222DF75}"/>
              </a:ext>
            </a:extLst>
          </p:cNvPr>
          <p:cNvSpPr/>
          <p:nvPr/>
        </p:nvSpPr>
        <p:spPr>
          <a:xfrm>
            <a:off x="8884027" y="1750545"/>
            <a:ext cx="2299983" cy="14401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BCCA4A-3947-930A-E1B8-670F8682E2FC}"/>
              </a:ext>
            </a:extLst>
          </p:cNvPr>
          <p:cNvSpPr/>
          <p:nvPr/>
        </p:nvSpPr>
        <p:spPr>
          <a:xfrm>
            <a:off x="8877037" y="3295517"/>
            <a:ext cx="2306974" cy="142613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51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F97AE-DD27-A093-34AA-DE20126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>
                <a:cs typeface="Calibri Light"/>
              </a:rPr>
              <a:t>Vclimb</a:t>
            </a:r>
            <a:r>
              <a:rPr lang="es-ES" sz="4000" dirty="0">
                <a:cs typeface="Calibri Light"/>
              </a:rPr>
              <a:t>: </a:t>
            </a:r>
            <a:r>
              <a:rPr lang="es-ES" sz="4000" dirty="0" err="1">
                <a:cs typeface="Calibri Light"/>
              </a:rPr>
              <a:t>First</a:t>
            </a:r>
            <a:r>
              <a:rPr lang="es-ES" sz="4000" dirty="0">
                <a:cs typeface="Calibri Light"/>
              </a:rPr>
              <a:t> Video </a:t>
            </a:r>
            <a:r>
              <a:rPr lang="es-ES" sz="4000" dirty="0" err="1">
                <a:cs typeface="Calibri Light"/>
              </a:rPr>
              <a:t>Continual</a:t>
            </a:r>
            <a:r>
              <a:rPr lang="es-ES" sz="4000" dirty="0">
                <a:cs typeface="Calibri Light"/>
              </a:rPr>
              <a:t> </a:t>
            </a:r>
            <a:r>
              <a:rPr lang="es-ES" sz="4000" dirty="0" err="1">
                <a:cs typeface="Calibri Light"/>
              </a:rPr>
              <a:t>Learning</a:t>
            </a:r>
            <a:r>
              <a:rPr lang="es-ES" sz="4000" dirty="0">
                <a:cs typeface="Calibri Light"/>
              </a:rPr>
              <a:t> </a:t>
            </a:r>
            <a:r>
              <a:rPr lang="es-ES" sz="4000" dirty="0" err="1">
                <a:cs typeface="Calibri Light"/>
              </a:rPr>
              <a:t>Benchmark</a:t>
            </a:r>
            <a:endParaRPr lang="es-ES" sz="4000" dirty="0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8A6CD87B-4771-AFB1-2F7B-F459FDC1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7" y="1901031"/>
            <a:ext cx="10296525" cy="4200525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66428C0-5583-3D5C-D283-BF9B9DF8FA0B}"/>
              </a:ext>
            </a:extLst>
          </p:cNvPr>
          <p:cNvSpPr/>
          <p:nvPr/>
        </p:nvSpPr>
        <p:spPr>
          <a:xfrm>
            <a:off x="1041678" y="4093865"/>
            <a:ext cx="10162173" cy="1976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445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F97AE-DD27-A093-34AA-DE20126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Avoid</a:t>
            </a:r>
            <a:r>
              <a:rPr lang="es-ES" dirty="0">
                <a:ea typeface="+mj-lt"/>
                <a:cs typeface="+mj-lt"/>
              </a:rPr>
              <a:t> In-</a:t>
            </a:r>
            <a:r>
              <a:rPr lang="es-ES" dirty="0" err="1">
                <a:ea typeface="+mj-lt"/>
                <a:cs typeface="+mj-lt"/>
              </a:rPr>
              <a:t>Distribution</a:t>
            </a:r>
            <a:r>
              <a:rPr lang="es-ES" dirty="0">
                <a:ea typeface="+mj-lt"/>
                <a:cs typeface="+mj-lt"/>
              </a:rPr>
              <a:t> </a:t>
            </a:r>
            <a:r>
              <a:rPr lang="es-ES" dirty="0" err="1">
                <a:ea typeface="+mj-lt"/>
                <a:cs typeface="+mj-lt"/>
              </a:rPr>
              <a:t>Pretraining</a:t>
            </a:r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8A6CD87B-4771-AFB1-2F7B-F459FDC1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7" y="1901031"/>
            <a:ext cx="10296525" cy="4200525"/>
          </a:xfr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E93C805-E9CB-84B4-15FB-524DBDD053D6}"/>
              </a:ext>
            </a:extLst>
          </p:cNvPr>
          <p:cNvSpPr/>
          <p:nvPr/>
        </p:nvSpPr>
        <p:spPr>
          <a:xfrm>
            <a:off x="3537019" y="4060371"/>
            <a:ext cx="1373274" cy="20180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00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F97AE-DD27-A093-34AA-DE20126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+mj-lt"/>
                <a:cs typeface="+mj-lt"/>
              </a:rPr>
              <a:t>Untrimmed</a:t>
            </a:r>
            <a:r>
              <a:rPr lang="es-ES" dirty="0">
                <a:ea typeface="+mj-lt"/>
                <a:cs typeface="+mj-lt"/>
              </a:rPr>
              <a:t> Video</a:t>
            </a:r>
            <a:endParaRPr lang="es-ES" dirty="0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8A6CD87B-4771-AFB1-2F7B-F459FDC1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7" y="1901031"/>
            <a:ext cx="10296525" cy="4200525"/>
          </a:xfr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6A8F83D-3D76-4906-EF4B-A49B50A0B093}"/>
              </a:ext>
            </a:extLst>
          </p:cNvPr>
          <p:cNvSpPr/>
          <p:nvPr/>
        </p:nvSpPr>
        <p:spPr>
          <a:xfrm>
            <a:off x="10227547" y="4152481"/>
            <a:ext cx="435427" cy="18673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59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6DF63-2D0B-B4B5-14C5-4F1ECAE6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Temporal Consistency for Video CIL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B8F2DDC-82B2-01E9-0D11-309B86A90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59" b="-3"/>
          <a:stretch/>
        </p:blipFill>
        <p:spPr>
          <a:xfrm>
            <a:off x="635295" y="2870418"/>
            <a:ext cx="5150277" cy="30228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0568A6-457C-743F-4555-7B5680BA2CAA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Consistency loss encourages learning representations that are robust to frame sampling, enabling the CIL model to remember old tasks by looking only at down-sampled versions of those videos.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39B6-59DD-B0A1-9D98-F1193E4C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VClimb Results</a:t>
            </a:r>
          </a:p>
        </p:txBody>
      </p:sp>
      <p:pic>
        <p:nvPicPr>
          <p:cNvPr id="4" name="Imagen 5" descr="Tabla&#10;&#10;Descripción generada automáticamente">
            <a:extLst>
              <a:ext uri="{FF2B5EF4-FFF2-40B4-BE49-F238E27FC236}">
                <a16:creationId xmlns:a16="http://schemas.microsoft.com/office/drawing/2014/main" id="{246D3664-4D47-9D02-22D3-36E21EB1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34" y="2174635"/>
            <a:ext cx="9809500" cy="31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33705-3224-73C1-A019-682DD834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is the multi-modal data?</a:t>
            </a:r>
          </a:p>
        </p:txBody>
      </p:sp>
    </p:spTree>
    <p:extLst>
      <p:ext uri="{BB962C8B-B14F-4D97-AF65-F5344CB8AC3E}">
        <p14:creationId xmlns:p14="http://schemas.microsoft.com/office/powerpoint/2010/main" val="404381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7483-5134-6248-1609-0EEEEEE0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Image and Video “Alignment” (CLIP)</a:t>
            </a:r>
            <a:endParaRPr lang="en-S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A8612-B9D5-E216-8026-F8C27BC8E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117" y="1825625"/>
            <a:ext cx="91397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D2F15-8E05-1EF5-0414-68396D1DA082}"/>
              </a:ext>
            </a:extLst>
          </p:cNvPr>
          <p:cNvSpPr txBox="1"/>
          <p:nvPr/>
        </p:nvSpPr>
        <p:spPr>
          <a:xfrm>
            <a:off x="5260368" y="6176963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www.pinecone.io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739246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498C-AD24-A867-EFB8-4EB26691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Zero-shot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141D6-F807-8A69-FF91-E34AF8191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063" y="2081809"/>
            <a:ext cx="10041201" cy="3466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5E88C-3F71-5271-EEEA-6DE2BE364A89}"/>
              </a:ext>
            </a:extLst>
          </p:cNvPr>
          <p:cNvSpPr txBox="1"/>
          <p:nvPr/>
        </p:nvSpPr>
        <p:spPr>
          <a:xfrm>
            <a:off x="5424755" y="581605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www.pinecone.io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2424134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498C-AD24-A867-EFB8-4EB26691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Zero-shot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141D6-F807-8A69-FF91-E34AF8191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063" y="2081809"/>
            <a:ext cx="10041201" cy="3466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5E88C-3F71-5271-EEEA-6DE2BE364A89}"/>
              </a:ext>
            </a:extLst>
          </p:cNvPr>
          <p:cNvSpPr txBox="1"/>
          <p:nvPr/>
        </p:nvSpPr>
        <p:spPr>
          <a:xfrm>
            <a:off x="5424755" y="581605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www.pinecone.io</a:t>
            </a:r>
            <a:endParaRPr lang="en-SA" sz="1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D68EAD-2904-3C35-AC12-EE0CEE0CD59B}"/>
              </a:ext>
            </a:extLst>
          </p:cNvPr>
          <p:cNvSpPr/>
          <p:nvPr/>
        </p:nvSpPr>
        <p:spPr>
          <a:xfrm>
            <a:off x="2890463" y="2347154"/>
            <a:ext cx="1763729" cy="11871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497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CC14-5837-AEF9-308A-3580553E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This also Works for Video!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C5925-A169-5A0B-8F8E-0AFE68F72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326" y="1830878"/>
            <a:ext cx="6210300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A0BAC-DEC4-31AD-AE8E-A4A3390566AA}"/>
              </a:ext>
            </a:extLst>
          </p:cNvPr>
          <p:cNvSpPr txBox="1"/>
          <p:nvPr/>
        </p:nvSpPr>
        <p:spPr>
          <a:xfrm>
            <a:off x="6841631" y="1830878"/>
            <a:ext cx="4068047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Zero shot provides a fair baseline for continual learning </a:t>
            </a:r>
            <a:endParaRPr lang="es-ES" sz="2000">
              <a:cs typeface="Calibri"/>
            </a:endParaRP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But how can it be improved? </a:t>
            </a:r>
            <a:endParaRPr lang="en-SA" sz="2000" dirty="0">
              <a:cs typeface="Calibri"/>
            </a:endParaRP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Can we use the knowledge on the language stream to tune our classifier in the continual learning setup?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8F83982-E111-A65A-74D9-C0ECB4CF2AE4}"/>
              </a:ext>
            </a:extLst>
          </p:cNvPr>
          <p:cNvSpPr/>
          <p:nvPr/>
        </p:nvSpPr>
        <p:spPr>
          <a:xfrm>
            <a:off x="1407560" y="4428161"/>
            <a:ext cx="708916" cy="13870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76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E11B-CC3B-B98E-D16A-7990B3D9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W</a:t>
            </a:r>
            <a:r>
              <a:rPr lang="en-US" dirty="0"/>
              <a:t>h</a:t>
            </a:r>
            <a:r>
              <a:rPr lang="en-SA" dirty="0"/>
              <a:t>y Multi-modal data on video?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9DD5E-8582-88E8-B70D-9AEDA8C1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A" dirty="0"/>
              <a:t>You already have the added temporal dimension why even </a:t>
            </a:r>
            <a:r>
              <a:rPr lang="en-US" dirty="0"/>
              <a:t>bother </a:t>
            </a:r>
            <a:r>
              <a:rPr lang="en-SA" dirty="0"/>
              <a:t>with extra data?</a:t>
            </a:r>
          </a:p>
          <a:p>
            <a:pPr marL="0" indent="0">
              <a:buNone/>
            </a:pPr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6DE5B-8AE2-53CA-F394-9BF47DBD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39917"/>
            <a:ext cx="7772400" cy="3752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272A4-CAC4-F721-8D2A-EB8BD05BF73B}"/>
              </a:ext>
            </a:extLst>
          </p:cNvPr>
          <p:cNvSpPr txBox="1"/>
          <p:nvPr/>
        </p:nvSpPr>
        <p:spPr>
          <a:xfrm>
            <a:off x="4784271" y="6492875"/>
            <a:ext cx="204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www.mediacollege.com</a:t>
            </a:r>
            <a:r>
              <a:rPr lang="en-US" sz="1000" dirty="0"/>
              <a:t>/</a:t>
            </a:r>
            <a:endParaRPr lang="en-SA" sz="1000" dirty="0"/>
          </a:p>
        </p:txBody>
      </p:sp>
    </p:spTree>
    <p:extLst>
      <p:ext uri="{BB962C8B-B14F-4D97-AF65-F5344CB8AC3E}">
        <p14:creationId xmlns:p14="http://schemas.microsoft.com/office/powerpoint/2010/main" val="157334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4F8-19A6-DA7E-CD8D-DB634EA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PIVOT – S</a:t>
            </a:r>
            <a:r>
              <a:rPr lang="en-US" dirty="0"/>
              <a:t>p</a:t>
            </a:r>
            <a:r>
              <a:rPr lang="en-SA" dirty="0"/>
              <a:t>atial prompting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6BF036-E764-82A4-5D8B-4221E6FC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6378"/>
            <a:ext cx="10515600" cy="3145941"/>
          </a:xfrm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B45A70D0-D50B-68E6-5ED2-67A6718744CA}"/>
              </a:ext>
            </a:extLst>
          </p:cNvPr>
          <p:cNvSpPr/>
          <p:nvPr/>
        </p:nvSpPr>
        <p:spPr>
          <a:xfrm>
            <a:off x="2088622" y="4071201"/>
            <a:ext cx="1676164" cy="9861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945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4F8-19A6-DA7E-CD8D-DB634EA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PIVOT – Temporal Prompting</a:t>
            </a:r>
            <a:endParaRPr lang="en-S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6BF036-E764-82A4-5D8B-4221E6FC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8323"/>
            <a:ext cx="10515600" cy="3145941"/>
          </a:xfrm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B45A70D0-D50B-68E6-5ED2-67A6718744CA}"/>
              </a:ext>
            </a:extLst>
          </p:cNvPr>
          <p:cNvSpPr/>
          <p:nvPr/>
        </p:nvSpPr>
        <p:spPr>
          <a:xfrm>
            <a:off x="4296436" y="4131574"/>
            <a:ext cx="923260" cy="1036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6">
            <a:extLst>
              <a:ext uri="{FF2B5EF4-FFF2-40B4-BE49-F238E27FC236}">
                <a16:creationId xmlns:a16="http://schemas.microsoft.com/office/drawing/2014/main" id="{755752FD-BA97-245D-305D-2758BCEE7331}"/>
              </a:ext>
            </a:extLst>
          </p:cNvPr>
          <p:cNvSpPr/>
          <p:nvPr/>
        </p:nvSpPr>
        <p:spPr>
          <a:xfrm>
            <a:off x="5191262" y="2831281"/>
            <a:ext cx="804416" cy="9108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036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4F8-19A6-DA7E-CD8D-DB634EA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PIVOT – Spatial and T</a:t>
            </a:r>
            <a:r>
              <a:rPr lang="en-SA" dirty="0">
                <a:latin typeface="Calibri Light"/>
                <a:cs typeface="Calibri"/>
              </a:rPr>
              <a:t>emporal </a:t>
            </a:r>
            <a:r>
              <a:rPr lang="en-US" dirty="0">
                <a:latin typeface="Calibri Light"/>
                <a:cs typeface="Arial"/>
              </a:rPr>
              <a:t>Encoding</a:t>
            </a:r>
            <a:endParaRPr lang="es-ES">
              <a:latin typeface="Calibri Light"/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6BF036-E764-82A4-5D8B-4221E6FC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8323"/>
            <a:ext cx="10515600" cy="3145941"/>
          </a:xfrm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B45A70D0-D50B-68E6-5ED2-67A6718744CA}"/>
              </a:ext>
            </a:extLst>
          </p:cNvPr>
          <p:cNvSpPr/>
          <p:nvPr/>
        </p:nvSpPr>
        <p:spPr>
          <a:xfrm>
            <a:off x="5260367" y="2589087"/>
            <a:ext cx="3195264" cy="12924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6">
            <a:extLst>
              <a:ext uri="{FF2B5EF4-FFF2-40B4-BE49-F238E27FC236}">
                <a16:creationId xmlns:a16="http://schemas.microsoft.com/office/drawing/2014/main" id="{02E9B192-E784-C607-06DA-E09EF1A89270}"/>
              </a:ext>
            </a:extLst>
          </p:cNvPr>
          <p:cNvSpPr/>
          <p:nvPr/>
        </p:nvSpPr>
        <p:spPr>
          <a:xfrm>
            <a:off x="5053171" y="4176978"/>
            <a:ext cx="2539431" cy="1134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169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4F8-19A6-DA7E-CD8D-DB634EA8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PIVOT – MultiModal Contrastive Loss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6BF036-E764-82A4-5D8B-4221E6FC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8323"/>
            <a:ext cx="10515600" cy="3145941"/>
          </a:xfrm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B45A70D0-D50B-68E6-5ED2-67A6718744CA}"/>
              </a:ext>
            </a:extLst>
          </p:cNvPr>
          <p:cNvSpPr/>
          <p:nvPr/>
        </p:nvSpPr>
        <p:spPr>
          <a:xfrm>
            <a:off x="8753581" y="3965825"/>
            <a:ext cx="2681555" cy="1432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059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CC14-5837-AEF9-308A-3580553E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This also Works for Video!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CC5925-A169-5A0B-8F8E-0AFE68F72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9" r="2" b="6260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A0BAC-DEC4-31AD-AE8E-A4A3390566AA}"/>
              </a:ext>
            </a:extLst>
          </p:cNvPr>
          <p:cNvSpPr txBox="1"/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Zero shot provides a fair baseline for continaul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But how can it be improved?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Can we use the knowledge on the language stream to tune our classfier in the continual learning setup?</a:t>
            </a:r>
          </a:p>
        </p:txBody>
      </p:sp>
    </p:spTree>
    <p:extLst>
      <p:ext uri="{BB962C8B-B14F-4D97-AF65-F5344CB8AC3E}">
        <p14:creationId xmlns:p14="http://schemas.microsoft.com/office/powerpoint/2010/main" val="1472133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A28-C727-032D-9980-F373A116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PIVOT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FF339-6399-299F-8F18-91B9E00E0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2284"/>
            <a:ext cx="10515600" cy="3378020"/>
          </a:xfrm>
        </p:spPr>
      </p:pic>
    </p:spTree>
    <p:extLst>
      <p:ext uri="{BB962C8B-B14F-4D97-AF65-F5344CB8AC3E}">
        <p14:creationId xmlns:p14="http://schemas.microsoft.com/office/powerpoint/2010/main" val="1283683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D6D00B-6B8D-E731-6093-16845D38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7888A496-688B-9598-2323-F749083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6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60812-94A6-5128-3147-D1E1D7B4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SA" sz="3800"/>
              <a:t>Why Multimodal analysis on video?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59CC-8C66-64AA-2D60-4B9910F5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A" sz="2200" b="1" dirty="0"/>
              <a:t>Video is Inherently multimodal!</a:t>
            </a:r>
          </a:p>
          <a:p>
            <a:pPr lvl="1"/>
            <a:r>
              <a:rPr lang="en-SA" sz="2200" dirty="0"/>
              <a:t>Watching a video with feels weird?</a:t>
            </a:r>
            <a:endParaRPr lang="en-SA" sz="2200" dirty="0">
              <a:cs typeface="Calibri"/>
            </a:endParaRPr>
          </a:p>
          <a:p>
            <a:pPr lvl="1"/>
            <a:r>
              <a:rPr lang="en-US" sz="2200" dirty="0"/>
              <a:t>Since video is about capturing actions, a language description feels closely related.</a:t>
            </a:r>
            <a:endParaRPr lang="en-US" sz="2200" dirty="0">
              <a:cs typeface="Calibri"/>
            </a:endParaRPr>
          </a:p>
          <a:p>
            <a:pPr marL="457200" lvl="1" indent="0">
              <a:buNone/>
            </a:pPr>
            <a:endParaRPr lang="en-SA" sz="2200"/>
          </a:p>
          <a:p>
            <a:endParaRPr lang="en-SA" sz="2200"/>
          </a:p>
        </p:txBody>
      </p:sp>
    </p:spTree>
    <p:extLst>
      <p:ext uri="{BB962C8B-B14F-4D97-AF65-F5344CB8AC3E}">
        <p14:creationId xmlns:p14="http://schemas.microsoft.com/office/powerpoint/2010/main" val="31285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60812-94A6-5128-3147-D1E1D7B4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SA" sz="3800"/>
              <a:t>Why Multimodal analysis on video?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59CC-8C66-64AA-2D60-4B9910F5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A" sz="2200" dirty="0"/>
              <a:t>Video is Inherently multimodal!</a:t>
            </a:r>
          </a:p>
          <a:p>
            <a:pPr lvl="1"/>
            <a:r>
              <a:rPr lang="en-SA" sz="2200" dirty="0"/>
              <a:t>Watching a video with feels weird?</a:t>
            </a:r>
            <a:endParaRPr lang="en-SA" sz="2200" dirty="0">
              <a:cs typeface="Calibri"/>
            </a:endParaRPr>
          </a:p>
          <a:p>
            <a:pPr lvl="1"/>
            <a:r>
              <a:rPr lang="en-US" sz="2200" dirty="0"/>
              <a:t>Since video is about capturing actions, a language description feels closely related.</a:t>
            </a:r>
            <a:endParaRPr lang="en-US" sz="2200" dirty="0">
              <a:cs typeface="Calibri"/>
            </a:endParaRPr>
          </a:p>
          <a:p>
            <a:pPr marL="457200" lvl="1" indent="0">
              <a:buNone/>
            </a:pPr>
            <a:endParaRPr lang="en-SA" sz="2200"/>
          </a:p>
          <a:p>
            <a:endParaRPr lang="en-SA" sz="22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9B347-24F5-27B5-B8A4-64CF0F29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08664"/>
            <a:ext cx="6903720" cy="26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60812-94A6-5128-3147-D1E1D7B4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SA" sz="3800"/>
              <a:t>Why Multimodal analysis on video?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59CC-8C66-64AA-2D60-4B9910F5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A" sz="2200"/>
              <a:t>Video is Inherently multimodal!</a:t>
            </a:r>
          </a:p>
          <a:p>
            <a:pPr lvl="1"/>
            <a:r>
              <a:rPr lang="en-SA" sz="2200"/>
              <a:t>Watching a video with feels weird?</a:t>
            </a:r>
          </a:p>
          <a:p>
            <a:pPr lvl="1"/>
            <a:r>
              <a:rPr lang="en-US" sz="2200"/>
              <a:t>Since video is about capturing actions, a language description feels closely related.</a:t>
            </a:r>
            <a:endParaRPr lang="en-US" sz="2200">
              <a:cs typeface="Calibri"/>
            </a:endParaRPr>
          </a:p>
          <a:p>
            <a:pPr marL="457200" lvl="1" indent="0">
              <a:buNone/>
            </a:pPr>
            <a:endParaRPr lang="en-SA" sz="2200"/>
          </a:p>
          <a:p>
            <a:endParaRPr lang="en-SA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9B347-24F5-27B5-B8A4-64CF0F29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08664"/>
            <a:ext cx="6903720" cy="26406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23AFA7-7602-4F8C-7768-4425CD38C841}"/>
              </a:ext>
            </a:extLst>
          </p:cNvPr>
          <p:cNvSpPr txBox="1"/>
          <p:nvPr/>
        </p:nvSpPr>
        <p:spPr>
          <a:xfrm>
            <a:off x="1943231" y="5516854"/>
            <a:ext cx="8778947" cy="8161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90000"/>
              </a:lnSpc>
              <a:spcBef>
                <a:spcPts val="500"/>
              </a:spcBef>
            </a:pPr>
            <a:endParaRPr lang="en-US" sz="1900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cs typeface="Calibri"/>
              </a:rPr>
              <a:t>This second modality actually becomes </a:t>
            </a:r>
            <a:r>
              <a:rPr lang="en-US" sz="2400" b="1" dirty="0">
                <a:latin typeface="Arial"/>
                <a:cs typeface="Arial"/>
              </a:rPr>
              <a:t>critical </a:t>
            </a:r>
            <a:r>
              <a:rPr lang="en-US" sz="2400" b="1" dirty="0">
                <a:cs typeface="Calibri"/>
              </a:rPr>
              <a:t>in some tasks.</a:t>
            </a:r>
            <a:endParaRPr lang="es-E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249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0E73-3265-05F1-A2A2-0EA8A2D4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IVUL - Video Analysis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80FEF5-2090-F7B1-CD14-EE44D4AAC2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28880" y="1825625"/>
          <a:ext cx="502491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67B6C0-BEC0-5778-8CB5-5758AF84C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1" y="1690688"/>
            <a:ext cx="5128517" cy="384638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35F01D6-8EEE-778B-9939-3FC92222DF75}"/>
              </a:ext>
            </a:extLst>
          </p:cNvPr>
          <p:cNvSpPr/>
          <p:nvPr/>
        </p:nvSpPr>
        <p:spPr>
          <a:xfrm>
            <a:off x="8884027" y="1750545"/>
            <a:ext cx="2299983" cy="14401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3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46DB2-CDFC-17CE-C5AF-146AA42F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4200">
                <a:cs typeface="Calibri Light"/>
              </a:rPr>
              <a:t>Active Speaker Detection</a:t>
            </a:r>
            <a:endParaRPr lang="en-SA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1E6E-F85A-7ACB-6610-4FC6EF7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 dirty="0" err="1">
                <a:ea typeface="+mn-lt"/>
                <a:cs typeface="+mn-lt"/>
              </a:rPr>
              <a:t>Identify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which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of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visible </a:t>
            </a:r>
            <a:r>
              <a:rPr lang="es-ES" sz="1700" dirty="0" err="1">
                <a:ea typeface="+mn-lt"/>
                <a:cs typeface="+mn-lt"/>
              </a:rPr>
              <a:t>persons</a:t>
            </a:r>
            <a:r>
              <a:rPr lang="es-ES" sz="1700" dirty="0">
                <a:ea typeface="+mn-lt"/>
                <a:cs typeface="+mn-lt"/>
              </a:rPr>
              <a:t> in a video </a:t>
            </a:r>
            <a:r>
              <a:rPr lang="es-ES" sz="1700" dirty="0" err="1">
                <a:ea typeface="+mn-lt"/>
                <a:cs typeface="+mn-lt"/>
              </a:rPr>
              <a:t>is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the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current</a:t>
            </a:r>
            <a:r>
              <a:rPr lang="es-ES" sz="1700" dirty="0">
                <a:ea typeface="+mn-lt"/>
                <a:cs typeface="+mn-lt"/>
              </a:rPr>
              <a:t> speaker (</a:t>
            </a:r>
            <a:r>
              <a:rPr lang="es-ES" sz="1700" dirty="0" err="1">
                <a:ea typeface="+mn-lt"/>
                <a:cs typeface="+mn-lt"/>
              </a:rPr>
              <a:t>if</a:t>
            </a:r>
            <a:r>
              <a:rPr lang="es-ES" sz="1700" dirty="0">
                <a:ea typeface="+mn-lt"/>
                <a:cs typeface="+mn-lt"/>
              </a:rPr>
              <a:t> </a:t>
            </a:r>
            <a:r>
              <a:rPr lang="es-ES" sz="1700" dirty="0" err="1">
                <a:ea typeface="+mn-lt"/>
                <a:cs typeface="+mn-lt"/>
              </a:rPr>
              <a:t>any</a:t>
            </a:r>
            <a:r>
              <a:rPr lang="es-ES" sz="1700" dirty="0">
                <a:ea typeface="+mn-lt"/>
                <a:cs typeface="+mn-lt"/>
              </a:rPr>
              <a:t>). </a:t>
            </a:r>
            <a:endParaRPr lang="es-ES" sz="17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D2BEBF9-2793-10FA-D0AD-21DD159F616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7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1044</Words>
  <Application>Microsoft Office PowerPoint</Application>
  <PresentationFormat>Panorámica</PresentationFormat>
  <Paragraphs>138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7" baseType="lpstr">
      <vt:lpstr>Office Theme</vt:lpstr>
      <vt:lpstr>Multimodal Video Analysis </vt:lpstr>
      <vt:lpstr>IVUL - Video Analysis</vt:lpstr>
      <vt:lpstr>IVUL - Video Analysis</vt:lpstr>
      <vt:lpstr>Why Multi-modal data on video?</vt:lpstr>
      <vt:lpstr>Why Multimodal analysis on video? </vt:lpstr>
      <vt:lpstr>Why Multimodal analysis on video? </vt:lpstr>
      <vt:lpstr>Why Multimodal analysis on video? </vt:lpstr>
      <vt:lpstr>IVUL - Video Analysis</vt:lpstr>
      <vt:lpstr>Active Speaker Detection</vt:lpstr>
      <vt:lpstr>Active Speaker Detection</vt:lpstr>
      <vt:lpstr>Active Speaker Detection</vt:lpstr>
      <vt:lpstr>Why would you care about ASD?</vt:lpstr>
      <vt:lpstr>Our Key Idea</vt:lpstr>
      <vt:lpstr>Active Speakers In Context</vt:lpstr>
      <vt:lpstr>Active Speakers In Context</vt:lpstr>
      <vt:lpstr>Feature Stack (The Actual Context)</vt:lpstr>
      <vt:lpstr>Decoding the Context</vt:lpstr>
      <vt:lpstr>What is the Non-local Block?</vt:lpstr>
      <vt:lpstr>A more Fundamented Approach for ASD</vt:lpstr>
      <vt:lpstr>Graph Neural Networks (GNN)</vt:lpstr>
      <vt:lpstr>Graph Neural Networks for ASD</vt:lpstr>
      <vt:lpstr>From local to temporal relationships</vt:lpstr>
      <vt:lpstr>The MAAS architrecture</vt:lpstr>
      <vt:lpstr>Video Continual Learning</vt:lpstr>
      <vt:lpstr>Video Continual Learning</vt:lpstr>
      <vt:lpstr>Perfomance Decay Along Consecutive Tasks</vt:lpstr>
      <vt:lpstr>Video Continual Learning</vt:lpstr>
      <vt:lpstr>Video Continual Learning</vt:lpstr>
      <vt:lpstr>Common Approaches in CIL</vt:lpstr>
      <vt:lpstr>Vclimb: First Video Continual Learning Benchmark</vt:lpstr>
      <vt:lpstr>Avoid In-Distribution Pretraining</vt:lpstr>
      <vt:lpstr>Untrimmed Video</vt:lpstr>
      <vt:lpstr>Temporal Consistency for Video CIL</vt:lpstr>
      <vt:lpstr>VClimb Results</vt:lpstr>
      <vt:lpstr>Where is the multi-modal data?</vt:lpstr>
      <vt:lpstr>Image and Video “Alignment” (CLIP)</vt:lpstr>
      <vt:lpstr>Zero-shot Classification</vt:lpstr>
      <vt:lpstr>Zero-shot Classification</vt:lpstr>
      <vt:lpstr>This also Works for Video!</vt:lpstr>
      <vt:lpstr>PIVOT – Spatial prompting</vt:lpstr>
      <vt:lpstr>PIVOT – Temporal Prompting</vt:lpstr>
      <vt:lpstr>PIVOT – Spatial and Temporal Encoding</vt:lpstr>
      <vt:lpstr>PIVOT – MultiModal Contrastive Loss</vt:lpstr>
      <vt:lpstr>This also Works for Video!</vt:lpstr>
      <vt:lpstr>PIVOT Results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Carlos L. Alcazar</dc:creator>
  <cp:lastModifiedBy>Juan Carlos L. Alcazar</cp:lastModifiedBy>
  <cp:revision>174</cp:revision>
  <dcterms:created xsi:type="dcterms:W3CDTF">2023-04-29T18:36:00Z</dcterms:created>
  <dcterms:modified xsi:type="dcterms:W3CDTF">2023-04-30T08:16:06Z</dcterms:modified>
</cp:coreProperties>
</file>